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1"/>
  </p:sldMasterIdLst>
  <p:notesMasterIdLst>
    <p:notesMasterId r:id="rId24"/>
  </p:notesMasterIdLst>
  <p:sldIdLst>
    <p:sldId id="257" r:id="rId2"/>
    <p:sldId id="713" r:id="rId3"/>
    <p:sldId id="256" r:id="rId4"/>
    <p:sldId id="258" r:id="rId5"/>
    <p:sldId id="709" r:id="rId6"/>
    <p:sldId id="705" r:id="rId7"/>
    <p:sldId id="710" r:id="rId8"/>
    <p:sldId id="706" r:id="rId9"/>
    <p:sldId id="1513" r:id="rId10"/>
    <p:sldId id="259" r:id="rId11"/>
    <p:sldId id="260" r:id="rId12"/>
    <p:sldId id="696" r:id="rId13"/>
    <p:sldId id="697" r:id="rId14"/>
    <p:sldId id="698" r:id="rId15"/>
    <p:sldId id="701" r:id="rId16"/>
    <p:sldId id="703" r:id="rId17"/>
    <p:sldId id="704" r:id="rId18"/>
    <p:sldId id="711" r:id="rId19"/>
    <p:sldId id="714" r:id="rId20"/>
    <p:sldId id="715" r:id="rId21"/>
    <p:sldId id="708" r:id="rId22"/>
    <p:sldId id="278" r:id="rId23"/>
  </p:sldIdLst>
  <p:sldSz cx="18288000" cy="10287000"/>
  <p:notesSz cx="6858000" cy="9144000"/>
  <p:embeddedFontLst>
    <p:embeddedFont>
      <p:font typeface="Arial" panose="020B0604020202020204" pitchFamily="34" charset="0"/>
      <p:regular r:id="rId25"/>
    </p:embeddedFont>
    <p:embeddedFont>
      <p:font typeface="Calibri" panose="020F0502020204030204" pitchFamily="34" charset="0"/>
      <p:regular r:id="rId26"/>
      <p:bold r:id="rId27"/>
      <p:italic r:id="rId28"/>
      <p:boldItalic r:id="rId29"/>
    </p:embeddedFont>
    <p:embeddedFont>
      <p:font typeface="Helvetica" panose="020B060402020202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450" autoAdjust="0"/>
  </p:normalViewPr>
  <p:slideViewPr>
    <p:cSldViewPr>
      <p:cViewPr varScale="1">
        <p:scale>
          <a:sx n="62" d="100"/>
          <a:sy n="62" d="100"/>
        </p:scale>
        <p:origin x="274" y="58"/>
      </p:cViewPr>
      <p:guideLst>
        <p:guide orient="horz" pos="2160"/>
        <p:guide pos="2880"/>
      </p:guideLst>
    </p:cSldViewPr>
  </p:slideViewPr>
  <p:outlineViewPr>
    <p:cViewPr>
      <p:scale>
        <a:sx n="33" d="100"/>
        <a:sy n="33" d="100"/>
      </p:scale>
      <p:origin x="0" y="-813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74CCD-50BF-4F3C-AEA9-8490E602D5A8}"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444B4D-44D7-41BA-A9CE-AD894CE59223}" type="slidenum">
              <a:rPr lang="en-US" smtClean="0"/>
              <a:t>‹#›</a:t>
            </a:fld>
            <a:endParaRPr lang="en-US"/>
          </a:p>
        </p:txBody>
      </p:sp>
    </p:spTree>
    <p:extLst>
      <p:ext uri="{BB962C8B-B14F-4D97-AF65-F5344CB8AC3E}">
        <p14:creationId xmlns:p14="http://schemas.microsoft.com/office/powerpoint/2010/main" val="313158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91B4B90-73D5-4743-BBBD-738F57C5F51A}" type="slidenum">
              <a:rPr lang="en-US" smtClean="0"/>
              <a:t>9</a:t>
            </a:fld>
            <a:endParaRPr lang="en-US"/>
          </a:p>
        </p:txBody>
      </p:sp>
    </p:spTree>
    <p:extLst>
      <p:ext uri="{BB962C8B-B14F-4D97-AF65-F5344CB8AC3E}">
        <p14:creationId xmlns:p14="http://schemas.microsoft.com/office/powerpoint/2010/main" val="1963292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D1E5599-6826-4C10-B011-8750C26D0967}" type="slidenum">
              <a:rPr lang="en-US"/>
              <a:pPr/>
              <a:t>22</a:t>
            </a:fld>
            <a:endParaRPr lang="en-US" dirty="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213271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71700"/>
            <a:ext cx="149352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14935200" cy="40767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a:xfrm>
            <a:off x="5791200" y="9486900"/>
            <a:ext cx="6705600" cy="441325"/>
          </a:xfrm>
          <a:prstGeom prst="rect">
            <a:avLst/>
          </a:prstGeom>
        </p:spPr>
        <p:txBody>
          <a:bodyPr/>
          <a:lstStyle/>
          <a:p>
            <a:endParaRPr lang="en-US" dirty="0"/>
          </a:p>
        </p:txBody>
      </p:sp>
      <p:sp>
        <p:nvSpPr>
          <p:cNvPr id="6" name="Freeform 9">
            <a:extLst>
              <a:ext uri="{FF2B5EF4-FFF2-40B4-BE49-F238E27FC236}">
                <a16:creationId xmlns:a16="http://schemas.microsoft.com/office/drawing/2014/main" id="{1F756C85-AD41-4F39-9DF6-99D0E01D12FF}"/>
              </a:ext>
            </a:extLst>
          </p:cNvPr>
          <p:cNvSpPr/>
          <p:nvPr userDrawn="1"/>
        </p:nvSpPr>
        <p:spPr>
          <a:xfrm>
            <a:off x="16842004" y="9449119"/>
            <a:ext cx="417296" cy="481727"/>
          </a:xfrm>
          <a:custGeom>
            <a:avLst/>
            <a:gdLst/>
            <a:ahLst/>
            <a:cxnLst/>
            <a:rect l="l" t="t" r="r" b="b"/>
            <a:pathLst>
              <a:path w="417296" h="481727">
                <a:moveTo>
                  <a:pt x="0" y="0"/>
                </a:moveTo>
                <a:lnTo>
                  <a:pt x="417296" y="0"/>
                </a:lnTo>
                <a:lnTo>
                  <a:pt x="417296" y="481726"/>
                </a:lnTo>
                <a:lnTo>
                  <a:pt x="0" y="4817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7" name="Freeform 8">
            <a:extLst>
              <a:ext uri="{FF2B5EF4-FFF2-40B4-BE49-F238E27FC236}">
                <a16:creationId xmlns:a16="http://schemas.microsoft.com/office/drawing/2014/main" id="{AC375849-CD46-4075-AD30-DDC034A4DFF7}"/>
              </a:ext>
            </a:extLst>
          </p:cNvPr>
          <p:cNvSpPr/>
          <p:nvPr userDrawn="1"/>
        </p:nvSpPr>
        <p:spPr>
          <a:xfrm>
            <a:off x="17368354" y="9495672"/>
            <a:ext cx="405869" cy="388620"/>
          </a:xfrm>
          <a:custGeom>
            <a:avLst/>
            <a:gdLst/>
            <a:ahLst/>
            <a:cxnLst/>
            <a:rect l="l" t="t" r="r" b="b"/>
            <a:pathLst>
              <a:path w="405869" h="388620">
                <a:moveTo>
                  <a:pt x="0" y="0"/>
                </a:moveTo>
                <a:lnTo>
                  <a:pt x="405869" y="0"/>
                </a:lnTo>
                <a:lnTo>
                  <a:pt x="405869" y="388620"/>
                </a:lnTo>
                <a:lnTo>
                  <a:pt x="0" y="3886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696200" y="9563100"/>
            <a:ext cx="2895600" cy="365125"/>
          </a:xfrm>
          <a:prstGeom prst="rect">
            <a:avLst/>
          </a:prstGeo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249400" y="201930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2019300"/>
            <a:ext cx="123444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7696200" y="9564500"/>
            <a:ext cx="2895600" cy="365125"/>
          </a:xfrm>
          <a:prstGeom prst="rect">
            <a:avLst/>
          </a:prstGeo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740027" y="452438"/>
            <a:ext cx="14627225" cy="1714500"/>
          </a:xfrm>
        </p:spPr>
        <p:txBody>
          <a:bodyPr/>
          <a:lstStyle/>
          <a:p>
            <a:r>
              <a:rPr lang="en-US"/>
              <a:t>Click to edit Master title style</a:t>
            </a:r>
          </a:p>
        </p:txBody>
      </p:sp>
      <p:sp>
        <p:nvSpPr>
          <p:cNvPr id="3" name="Text Placeholder 2"/>
          <p:cNvSpPr>
            <a:spLocks noGrp="1"/>
          </p:cNvSpPr>
          <p:nvPr>
            <p:ph type="body" sz="half" idx="1"/>
          </p:nvPr>
        </p:nvSpPr>
        <p:spPr>
          <a:xfrm>
            <a:off x="2740027" y="2740820"/>
            <a:ext cx="7159625" cy="6172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0204451" y="2740820"/>
            <a:ext cx="7162800"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10204451" y="5941220"/>
            <a:ext cx="7162800" cy="2971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dt" sz="half" idx="10"/>
          </p:nvPr>
        </p:nvSpPr>
        <p:spPr>
          <a:ln/>
        </p:spPr>
        <p:txBody>
          <a:bodyPr/>
          <a:lstStyle>
            <a:lvl1pPr>
              <a:defRPr/>
            </a:lvl1pPr>
          </a:lstStyle>
          <a:p>
            <a:pPr>
              <a:defRPr/>
            </a:pPr>
            <a:endParaRPr lang="en-US" dirty="0"/>
          </a:p>
        </p:txBody>
      </p:sp>
      <p:sp>
        <p:nvSpPr>
          <p:cNvPr id="7" name="Rectangle 9"/>
          <p:cNvSpPr>
            <a:spLocks noGrp="1" noChangeArrowheads="1"/>
          </p:cNvSpPr>
          <p:nvPr>
            <p:ph type="ftr" sz="quarter" idx="11"/>
          </p:nvPr>
        </p:nvSpPr>
        <p:spPr>
          <a:ln/>
        </p:spPr>
        <p:txBody>
          <a:bodyPr/>
          <a:lstStyle>
            <a:lvl1pPr>
              <a:defRPr/>
            </a:lvl1pPr>
          </a:lstStyle>
          <a:p>
            <a:pPr>
              <a:defRPr/>
            </a:pPr>
            <a:endParaRPr lang="en-US" dirty="0"/>
          </a:p>
        </p:txBody>
      </p:sp>
      <p:sp>
        <p:nvSpPr>
          <p:cNvPr id="8" name="Rectangle 10"/>
          <p:cNvSpPr>
            <a:spLocks noGrp="1" noChangeArrowheads="1"/>
          </p:cNvSpPr>
          <p:nvPr>
            <p:ph type="sldNum" sz="quarter" idx="12"/>
          </p:nvPr>
        </p:nvSpPr>
        <p:spPr>
          <a:ln/>
        </p:spPr>
        <p:txBody>
          <a:bodyPr/>
          <a:lstStyle>
            <a:lvl1pPr>
              <a:defRPr/>
            </a:lvl1pPr>
          </a:lstStyle>
          <a:p>
            <a:pPr>
              <a:defRPr/>
            </a:pPr>
            <a:fld id="{AAF6977A-A325-43F8-AF44-A138D28E1697}" type="slidenum">
              <a:rPr lang="en-US"/>
              <a:pPr>
                <a:defRPr/>
              </a:pPr>
              <a:t>‹#›</a:t>
            </a:fld>
            <a:endParaRPr lang="en-US" dirty="0"/>
          </a:p>
        </p:txBody>
      </p:sp>
    </p:spTree>
    <p:extLst>
      <p:ext uri="{BB962C8B-B14F-4D97-AF65-F5344CB8AC3E}">
        <p14:creationId xmlns:p14="http://schemas.microsoft.com/office/powerpoint/2010/main" val="3375117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696200" y="9563100"/>
            <a:ext cx="2895600" cy="365125"/>
          </a:xfrm>
          <a:prstGeom prst="rect">
            <a:avLst/>
          </a:prstGeom>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16041687" cy="34798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16041686"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7696200" y="9563100"/>
            <a:ext cx="2895600" cy="365125"/>
          </a:xfrm>
          <a:prstGeom prst="rect">
            <a:avLst/>
          </a:prstGeom>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95500" y="3411415"/>
            <a:ext cx="6743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8991600" y="3411415"/>
            <a:ext cx="72009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7696200" y="9563100"/>
            <a:ext cx="2895600" cy="365125"/>
          </a:xfrm>
          <a:prstGeom prst="rect">
            <a:avLst/>
          </a:prstGeom>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066192" y="3514416"/>
            <a:ext cx="684920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073642" y="4154178"/>
            <a:ext cx="6841757" cy="410241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372602" y="3514416"/>
            <a:ext cx="681989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9372602" y="4157178"/>
            <a:ext cx="6819898" cy="40994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7696200" y="9563100"/>
            <a:ext cx="2895600" cy="365125"/>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705100"/>
            <a:ext cx="14097000" cy="1143000"/>
          </a:xfrm>
        </p:spPr>
        <p:txBody>
          <a:bodyPr/>
          <a:lstStyle/>
          <a:p>
            <a:r>
              <a:rPr lang="en-US"/>
              <a:t>Click to edit Master title style</a:t>
            </a:r>
          </a:p>
        </p:txBody>
      </p:sp>
      <p:sp>
        <p:nvSpPr>
          <p:cNvPr id="4" name="Footer Placeholder 3"/>
          <p:cNvSpPr>
            <a:spLocks noGrp="1"/>
          </p:cNvSpPr>
          <p:nvPr>
            <p:ph type="ftr" sz="quarter" idx="11"/>
          </p:nvPr>
        </p:nvSpPr>
        <p:spPr>
          <a:xfrm>
            <a:off x="7696200" y="9563100"/>
            <a:ext cx="2895600" cy="365125"/>
          </a:xfrm>
          <a:prstGeom prst="rect">
            <a:avLst/>
          </a:prstGeom>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7696200" y="9563100"/>
            <a:ext cx="2895600" cy="365125"/>
          </a:xfrm>
          <a:prstGeom prst="rect">
            <a:avLst/>
          </a:prstGeom>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0"/>
            <a:ext cx="5181600" cy="2305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6248400" y="2324100"/>
            <a:ext cx="100583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486150"/>
            <a:ext cx="5181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7696200" y="9563100"/>
            <a:ext cx="2895600" cy="365125"/>
          </a:xfrm>
          <a:prstGeom prst="rect">
            <a:avLst/>
          </a:prstGeo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6821488" cy="228600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7772400" y="2019301"/>
            <a:ext cx="8723312" cy="6248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3086100"/>
            <a:ext cx="6821488" cy="5181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7696200" y="9563100"/>
            <a:ext cx="2895600" cy="365125"/>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95500" y="2113205"/>
            <a:ext cx="14097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95500" y="3647832"/>
            <a:ext cx="140970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638800" y="9486900"/>
            <a:ext cx="7010400" cy="4413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grpSp>
        <p:nvGrpSpPr>
          <p:cNvPr id="7" name="Group 2">
            <a:extLst>
              <a:ext uri="{FF2B5EF4-FFF2-40B4-BE49-F238E27FC236}">
                <a16:creationId xmlns:a16="http://schemas.microsoft.com/office/drawing/2014/main" id="{B36C58F6-8BF1-4EFB-9D54-4BBBC40093AF}"/>
              </a:ext>
            </a:extLst>
          </p:cNvPr>
          <p:cNvGrpSpPr>
            <a:grpSpLocks noChangeAspect="1"/>
          </p:cNvGrpSpPr>
          <p:nvPr userDrawn="1"/>
        </p:nvGrpSpPr>
        <p:grpSpPr>
          <a:xfrm>
            <a:off x="12573000" y="-114300"/>
            <a:ext cx="5842238" cy="1544979"/>
            <a:chOff x="0" y="0"/>
            <a:chExt cx="7789647" cy="2059965"/>
          </a:xfrm>
        </p:grpSpPr>
        <p:sp>
          <p:nvSpPr>
            <p:cNvPr id="8" name="Freeform 3">
              <a:extLst>
                <a:ext uri="{FF2B5EF4-FFF2-40B4-BE49-F238E27FC236}">
                  <a16:creationId xmlns:a16="http://schemas.microsoft.com/office/drawing/2014/main" id="{B868A58E-0F5D-4BFE-9582-DBBA3B09263B}"/>
                </a:ext>
              </a:extLst>
            </p:cNvPr>
            <p:cNvSpPr/>
            <p:nvPr/>
          </p:nvSpPr>
          <p:spPr>
            <a:xfrm>
              <a:off x="5677154" y="63500"/>
              <a:ext cx="995426" cy="1023493"/>
            </a:xfrm>
            <a:custGeom>
              <a:avLst/>
              <a:gdLst/>
              <a:ahLst/>
              <a:cxnLst/>
              <a:rect l="l" t="t" r="r" b="b"/>
              <a:pathLst>
                <a:path w="995426" h="1023493">
                  <a:moveTo>
                    <a:pt x="995426" y="0"/>
                  </a:moveTo>
                  <a:lnTo>
                    <a:pt x="77089" y="0"/>
                  </a:lnTo>
                  <a:cubicBezTo>
                    <a:pt x="30861" y="338582"/>
                    <a:pt x="5080" y="679958"/>
                    <a:pt x="0" y="1023493"/>
                  </a:cubicBezTo>
                  <a:cubicBezTo>
                    <a:pt x="304419" y="1016254"/>
                    <a:pt x="607949" y="990600"/>
                    <a:pt x="909193" y="946785"/>
                  </a:cubicBezTo>
                  <a:cubicBezTo>
                    <a:pt x="917956" y="630428"/>
                    <a:pt x="946911" y="314325"/>
                    <a:pt x="995426" y="0"/>
                  </a:cubicBezTo>
                </a:path>
              </a:pathLst>
            </a:custGeom>
            <a:solidFill>
              <a:srgbClr val="6BABD4"/>
            </a:solidFill>
          </p:spPr>
        </p:sp>
        <p:sp>
          <p:nvSpPr>
            <p:cNvPr id="9" name="Freeform 4">
              <a:extLst>
                <a:ext uri="{FF2B5EF4-FFF2-40B4-BE49-F238E27FC236}">
                  <a16:creationId xmlns:a16="http://schemas.microsoft.com/office/drawing/2014/main" id="{1519384E-61B5-432A-878E-333F63F97EC7}"/>
                </a:ext>
              </a:extLst>
            </p:cNvPr>
            <p:cNvSpPr/>
            <p:nvPr/>
          </p:nvSpPr>
          <p:spPr>
            <a:xfrm>
              <a:off x="63500" y="63500"/>
              <a:ext cx="7662672" cy="1932940"/>
            </a:xfrm>
            <a:custGeom>
              <a:avLst/>
              <a:gdLst/>
              <a:ahLst/>
              <a:cxnLst/>
              <a:rect l="l" t="t" r="r" b="b"/>
              <a:pathLst>
                <a:path w="7662672" h="1932940">
                  <a:moveTo>
                    <a:pt x="0" y="0"/>
                  </a:moveTo>
                  <a:cubicBezTo>
                    <a:pt x="10541" y="8636"/>
                    <a:pt x="20955" y="17526"/>
                    <a:pt x="31623" y="26162"/>
                  </a:cubicBezTo>
                  <a:cubicBezTo>
                    <a:pt x="893699" y="722757"/>
                    <a:pt x="1870964" y="1239647"/>
                    <a:pt x="2936240" y="1562481"/>
                  </a:cubicBezTo>
                  <a:cubicBezTo>
                    <a:pt x="3749675" y="1809115"/>
                    <a:pt x="4583176" y="1932940"/>
                    <a:pt x="5423281" y="1932940"/>
                  </a:cubicBezTo>
                  <a:cubicBezTo>
                    <a:pt x="5498084" y="1932940"/>
                    <a:pt x="5573014" y="1931924"/>
                    <a:pt x="5647944" y="1930019"/>
                  </a:cubicBezTo>
                  <a:cubicBezTo>
                    <a:pt x="5833364" y="1925193"/>
                    <a:pt x="6019165" y="1914398"/>
                    <a:pt x="6204966" y="1897380"/>
                  </a:cubicBezTo>
                  <a:lnTo>
                    <a:pt x="6552311" y="1858518"/>
                  </a:lnTo>
                  <a:cubicBezTo>
                    <a:pt x="6928231" y="1808734"/>
                    <a:pt x="7298690" y="1734185"/>
                    <a:pt x="7662672" y="1635379"/>
                  </a:cubicBezTo>
                  <a:lnTo>
                    <a:pt x="7662672" y="689356"/>
                  </a:lnTo>
                  <a:cubicBezTo>
                    <a:pt x="7288403" y="804545"/>
                    <a:pt x="6907530" y="890651"/>
                    <a:pt x="6522720" y="946785"/>
                  </a:cubicBezTo>
                  <a:cubicBezTo>
                    <a:pt x="6221476" y="990727"/>
                    <a:pt x="5918073" y="1016254"/>
                    <a:pt x="5613527" y="1023493"/>
                  </a:cubicBezTo>
                  <a:cubicBezTo>
                    <a:pt x="5553075" y="1024890"/>
                    <a:pt x="5492623" y="1025652"/>
                    <a:pt x="5432171" y="1025652"/>
                  </a:cubicBezTo>
                  <a:cubicBezTo>
                    <a:pt x="4685411" y="1025652"/>
                    <a:pt x="3934587" y="915289"/>
                    <a:pt x="3199765" y="692658"/>
                  </a:cubicBezTo>
                  <a:cubicBezTo>
                    <a:pt x="2632837" y="520700"/>
                    <a:pt x="2094992" y="287909"/>
                    <a:pt x="1593596" y="0"/>
                  </a:cubicBezTo>
                  <a:close/>
                </a:path>
              </a:pathLst>
            </a:custGeom>
            <a:solidFill>
              <a:srgbClr val="8A033D"/>
            </a:solidFill>
          </p:spPr>
        </p:sp>
      </p:grpSp>
      <p:grpSp>
        <p:nvGrpSpPr>
          <p:cNvPr id="10" name="Group 5">
            <a:extLst>
              <a:ext uri="{FF2B5EF4-FFF2-40B4-BE49-F238E27FC236}">
                <a16:creationId xmlns:a16="http://schemas.microsoft.com/office/drawing/2014/main" id="{295BA214-BCFD-4CB8-A04C-4B2B78A8ADF8}"/>
              </a:ext>
            </a:extLst>
          </p:cNvPr>
          <p:cNvGrpSpPr>
            <a:grpSpLocks noChangeAspect="1"/>
          </p:cNvGrpSpPr>
          <p:nvPr userDrawn="1"/>
        </p:nvGrpSpPr>
        <p:grpSpPr>
          <a:xfrm>
            <a:off x="16798993" y="1562100"/>
            <a:ext cx="1489007" cy="3436859"/>
            <a:chOff x="0" y="0"/>
            <a:chExt cx="1985340" cy="4582478"/>
          </a:xfrm>
        </p:grpSpPr>
        <p:sp>
          <p:nvSpPr>
            <p:cNvPr id="11" name="Freeform 6">
              <a:extLst>
                <a:ext uri="{FF2B5EF4-FFF2-40B4-BE49-F238E27FC236}">
                  <a16:creationId xmlns:a16="http://schemas.microsoft.com/office/drawing/2014/main" id="{72750893-5887-423D-AB24-D76C73637F92}"/>
                </a:ext>
              </a:extLst>
            </p:cNvPr>
            <p:cNvSpPr/>
            <p:nvPr/>
          </p:nvSpPr>
          <p:spPr>
            <a:xfrm>
              <a:off x="0" y="0"/>
              <a:ext cx="1985391" cy="4582414"/>
            </a:xfrm>
            <a:custGeom>
              <a:avLst/>
              <a:gdLst/>
              <a:ahLst/>
              <a:cxnLst/>
              <a:rect l="l" t="t" r="r" b="b"/>
              <a:pathLst>
                <a:path w="1985391" h="4582414">
                  <a:moveTo>
                    <a:pt x="905891" y="0"/>
                  </a:moveTo>
                  <a:cubicBezTo>
                    <a:pt x="604647" y="39497"/>
                    <a:pt x="302260" y="62738"/>
                    <a:pt x="0" y="69596"/>
                  </a:cubicBezTo>
                  <a:cubicBezTo>
                    <a:pt x="100838" y="885825"/>
                    <a:pt x="318897" y="1681734"/>
                    <a:pt x="651510" y="2444623"/>
                  </a:cubicBezTo>
                  <a:cubicBezTo>
                    <a:pt x="991870" y="3225419"/>
                    <a:pt x="1439164" y="3941699"/>
                    <a:pt x="1985391" y="4582414"/>
                  </a:cubicBezTo>
                  <a:lnTo>
                    <a:pt x="1985391" y="4582414"/>
                  </a:lnTo>
                  <a:lnTo>
                    <a:pt x="1985391" y="3041015"/>
                  </a:lnTo>
                  <a:lnTo>
                    <a:pt x="1985391" y="3041015"/>
                  </a:lnTo>
                  <a:cubicBezTo>
                    <a:pt x="1798066" y="2735707"/>
                    <a:pt x="1630426" y="2415540"/>
                    <a:pt x="1484757" y="2081403"/>
                  </a:cubicBezTo>
                  <a:cubicBezTo>
                    <a:pt x="1191260" y="1408303"/>
                    <a:pt x="998347" y="708533"/>
                    <a:pt x="905891" y="0"/>
                  </a:cubicBezTo>
                  <a:close/>
                </a:path>
              </a:pathLst>
            </a:custGeom>
            <a:solidFill>
              <a:srgbClr val="6BABD4"/>
            </a:solidFill>
          </p:spPr>
        </p:sp>
      </p:grpSp>
      <p:pic>
        <p:nvPicPr>
          <p:cNvPr id="12" name="Picture 11">
            <a:extLst>
              <a:ext uri="{FF2B5EF4-FFF2-40B4-BE49-F238E27FC236}">
                <a16:creationId xmlns:a16="http://schemas.microsoft.com/office/drawing/2014/main" id="{4B28C8B7-F1F8-4F50-AE4E-6A51DA051250}"/>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3446" y="7200900"/>
            <a:ext cx="3752553" cy="3752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hyperlink" Target="https://www.nchfa.com/home-buyers/income-limit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F3A4-56B1-4A6F-ACDB-CE32F28C5DBA}"/>
              </a:ext>
            </a:extLst>
          </p:cNvPr>
          <p:cNvSpPr>
            <a:spLocks noGrp="1"/>
          </p:cNvSpPr>
          <p:nvPr>
            <p:ph type="ctrTitle" idx="4294967295"/>
          </p:nvPr>
        </p:nvSpPr>
        <p:spPr>
          <a:xfrm>
            <a:off x="1676400" y="800099"/>
            <a:ext cx="13258800" cy="2905125"/>
          </a:xfrm>
        </p:spPr>
        <p:txBody>
          <a:bodyPr>
            <a:normAutofit/>
          </a:bodyPr>
          <a:lstStyle/>
          <a:p>
            <a:r>
              <a:rPr lang="en-US" sz="8000" b="1" dirty="0">
                <a:solidFill>
                  <a:srgbClr val="0070C0"/>
                </a:solidFill>
                <a:latin typeface="Calibri" panose="020F0502020204030204" pitchFamily="34" charset="0"/>
                <a:cs typeface="Calibri" panose="020F0502020204030204" pitchFamily="34" charset="0"/>
              </a:rPr>
              <a:t>Calculating Compliance Income	</a:t>
            </a:r>
          </a:p>
        </p:txBody>
      </p:sp>
      <p:pic>
        <p:nvPicPr>
          <p:cNvPr id="5" name="Picture 4">
            <a:extLst>
              <a:ext uri="{FF2B5EF4-FFF2-40B4-BE49-F238E27FC236}">
                <a16:creationId xmlns:a16="http://schemas.microsoft.com/office/drawing/2014/main" id="{141E6A19-BB13-4C21-9BC6-F6FE8DB4E9F0}"/>
              </a:ext>
            </a:extLst>
          </p:cNvPr>
          <p:cNvPicPr>
            <a:picLocks noChangeAspect="1"/>
          </p:cNvPicPr>
          <p:nvPr/>
        </p:nvPicPr>
        <p:blipFill>
          <a:blip r:embed="rId2"/>
          <a:stretch>
            <a:fillRect/>
          </a:stretch>
        </p:blipFill>
        <p:spPr>
          <a:xfrm>
            <a:off x="4043362" y="4610100"/>
            <a:ext cx="8524875" cy="2905125"/>
          </a:xfrm>
          <a:prstGeom prst="rect">
            <a:avLst/>
          </a:prstGeom>
        </p:spPr>
      </p:pic>
      <p:pic>
        <p:nvPicPr>
          <p:cNvPr id="9" name="Picture 8">
            <a:extLst>
              <a:ext uri="{FF2B5EF4-FFF2-40B4-BE49-F238E27FC236}">
                <a16:creationId xmlns:a16="http://schemas.microsoft.com/office/drawing/2014/main" id="{3453BD85-3614-4633-83F9-641E7FD50953}"/>
              </a:ext>
            </a:extLst>
          </p:cNvPr>
          <p:cNvPicPr>
            <a:picLocks noChangeAspect="1"/>
          </p:cNvPicPr>
          <p:nvPr/>
        </p:nvPicPr>
        <p:blipFill>
          <a:blip r:embed="rId3"/>
          <a:stretch>
            <a:fillRect/>
          </a:stretch>
        </p:blipFill>
        <p:spPr>
          <a:xfrm>
            <a:off x="16535400" y="9105900"/>
            <a:ext cx="1200150" cy="685800"/>
          </a:xfrm>
          <a:prstGeom prst="rect">
            <a:avLst/>
          </a:prstGeom>
        </p:spPr>
      </p:pic>
    </p:spTree>
    <p:extLst>
      <p:ext uri="{BB962C8B-B14F-4D97-AF65-F5344CB8AC3E}">
        <p14:creationId xmlns:p14="http://schemas.microsoft.com/office/powerpoint/2010/main" val="2621628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F3A4-56B1-4A6F-ACDB-CE32F28C5DBA}"/>
              </a:ext>
            </a:extLst>
          </p:cNvPr>
          <p:cNvSpPr>
            <a:spLocks noGrp="1"/>
          </p:cNvSpPr>
          <p:nvPr>
            <p:ph type="ctrTitle"/>
          </p:nvPr>
        </p:nvSpPr>
        <p:spPr>
          <a:xfrm>
            <a:off x="228600" y="342900"/>
            <a:ext cx="16078200" cy="3298825"/>
          </a:xfrm>
        </p:spPr>
        <p:txBody>
          <a:bodyPr>
            <a:noAutofit/>
          </a:bodyPr>
          <a:lstStyle/>
          <a:p>
            <a:r>
              <a:rPr lang="en-US" sz="8800" b="1" dirty="0">
                <a:latin typeface="Calibri" panose="020F0502020204030204" pitchFamily="34" charset="0"/>
                <a:cs typeface="Calibri" panose="020F0502020204030204" pitchFamily="34" charset="0"/>
              </a:rPr>
              <a:t>Calculating Base Pay for </a:t>
            </a:r>
            <a:br>
              <a:rPr lang="en-US" sz="8800" b="1" dirty="0">
                <a:latin typeface="Calibri" panose="020F0502020204030204" pitchFamily="34" charset="0"/>
                <a:cs typeface="Calibri" panose="020F0502020204030204" pitchFamily="34" charset="0"/>
              </a:rPr>
            </a:br>
            <a:r>
              <a:rPr lang="en-US" sz="8800" b="1" dirty="0">
                <a:latin typeface="Calibri" panose="020F0502020204030204" pitchFamily="34" charset="0"/>
                <a:cs typeface="Calibri" panose="020F0502020204030204" pitchFamily="34" charset="0"/>
              </a:rPr>
              <a:t>Wage Earners</a:t>
            </a:r>
          </a:p>
        </p:txBody>
      </p:sp>
      <p:sp>
        <p:nvSpPr>
          <p:cNvPr id="3" name="Subtitle 2">
            <a:extLst>
              <a:ext uri="{FF2B5EF4-FFF2-40B4-BE49-F238E27FC236}">
                <a16:creationId xmlns:a16="http://schemas.microsoft.com/office/drawing/2014/main" id="{1A7EC00A-B198-4A73-9520-2CAADE6ECFB1}"/>
              </a:ext>
            </a:extLst>
          </p:cNvPr>
          <p:cNvSpPr>
            <a:spLocks noGrp="1"/>
          </p:cNvSpPr>
          <p:nvPr>
            <p:ph type="subTitle" idx="1"/>
          </p:nvPr>
        </p:nvSpPr>
        <p:spPr>
          <a:xfrm>
            <a:off x="2743200" y="3886200"/>
            <a:ext cx="12344400" cy="4076700"/>
          </a:xfrm>
          <a:ln w="76200"/>
        </p:spPr>
        <p:style>
          <a:lnRef idx="2">
            <a:schemeClr val="accent4"/>
          </a:lnRef>
          <a:fillRef idx="1">
            <a:schemeClr val="lt1"/>
          </a:fillRef>
          <a:effectRef idx="0">
            <a:schemeClr val="accent4"/>
          </a:effectRef>
          <a:fontRef idx="minor">
            <a:schemeClr val="dk1"/>
          </a:fontRef>
        </p:style>
        <p:txBody>
          <a:bodyPr>
            <a:normAutofit fontScale="92500"/>
          </a:bodyPr>
          <a:lstStyle/>
          <a:p>
            <a:pPr algn="l"/>
            <a:r>
              <a:rPr lang="en-US" sz="4400" b="1" dirty="0">
                <a:solidFill>
                  <a:schemeClr val="tx1"/>
                </a:solidFill>
                <a:latin typeface="Calibri" panose="020F0502020204030204" pitchFamily="34" charset="0"/>
                <a:cs typeface="Calibri" panose="020F0502020204030204" pitchFamily="34" charset="0"/>
              </a:rPr>
              <a:t>Determine how often the Borrower/</a:t>
            </a:r>
            <a:r>
              <a:rPr lang="en-US" sz="4400" b="1">
                <a:solidFill>
                  <a:schemeClr val="tx1"/>
                </a:solidFill>
                <a:latin typeface="Calibri" panose="020F0502020204030204" pitchFamily="34" charset="0"/>
                <a:cs typeface="Calibri" panose="020F0502020204030204" pitchFamily="34" charset="0"/>
              </a:rPr>
              <a:t>Occupant is Paid</a:t>
            </a:r>
            <a:r>
              <a:rPr lang="en-US" sz="4400" b="1" dirty="0">
                <a:solidFill>
                  <a:schemeClr val="tx1"/>
                </a:solidFill>
                <a:latin typeface="Calibri" panose="020F0502020204030204" pitchFamily="34" charset="0"/>
                <a:cs typeface="Calibri" panose="020F0502020204030204" pitchFamily="34" charset="0"/>
              </a:rPr>
              <a:t>:</a:t>
            </a:r>
          </a:p>
          <a:p>
            <a:pPr marL="571500" indent="-571500" algn="l">
              <a:buFont typeface="Wingdings" panose="05000000000000000000" pitchFamily="2" charset="2"/>
              <a:buChar char="§"/>
            </a:pPr>
            <a:r>
              <a:rPr lang="en-US" sz="4400" b="1" dirty="0">
                <a:solidFill>
                  <a:schemeClr val="tx1"/>
                </a:solidFill>
                <a:latin typeface="Calibri" panose="020F0502020204030204" pitchFamily="34" charset="0"/>
                <a:cs typeface="Calibri" panose="020F0502020204030204" pitchFamily="34" charset="0"/>
              </a:rPr>
              <a:t>Weekly?</a:t>
            </a:r>
          </a:p>
          <a:p>
            <a:pPr marL="571500" indent="-571500" algn="l">
              <a:buFont typeface="Wingdings" panose="05000000000000000000" pitchFamily="2" charset="2"/>
              <a:buChar char="§"/>
            </a:pPr>
            <a:r>
              <a:rPr lang="en-US" sz="4400" b="1" dirty="0">
                <a:solidFill>
                  <a:schemeClr val="tx1"/>
                </a:solidFill>
                <a:latin typeface="Calibri" panose="020F0502020204030204" pitchFamily="34" charset="0"/>
                <a:cs typeface="Calibri" panose="020F0502020204030204" pitchFamily="34" charset="0"/>
              </a:rPr>
              <a:t>Bi-Weekly?</a:t>
            </a:r>
          </a:p>
          <a:p>
            <a:pPr marL="571500" indent="-571500" algn="l">
              <a:buFont typeface="Wingdings" panose="05000000000000000000" pitchFamily="2" charset="2"/>
              <a:buChar char="§"/>
            </a:pPr>
            <a:r>
              <a:rPr lang="en-US" sz="4400" b="1" dirty="0">
                <a:solidFill>
                  <a:schemeClr val="tx1"/>
                </a:solidFill>
                <a:latin typeface="Calibri" panose="020F0502020204030204" pitchFamily="34" charset="0"/>
                <a:cs typeface="Calibri" panose="020F0502020204030204" pitchFamily="34" charset="0"/>
              </a:rPr>
              <a:t>Bi-Monthly?</a:t>
            </a:r>
          </a:p>
          <a:p>
            <a:pPr marL="571500" indent="-571500" algn="l">
              <a:buFont typeface="Wingdings" panose="05000000000000000000" pitchFamily="2" charset="2"/>
              <a:buChar char="§"/>
            </a:pPr>
            <a:r>
              <a:rPr lang="en-US" sz="4400" b="1" dirty="0">
                <a:solidFill>
                  <a:schemeClr val="tx1"/>
                </a:solidFill>
                <a:latin typeface="Calibri" panose="020F0502020204030204" pitchFamily="34" charset="0"/>
                <a:cs typeface="Calibri" panose="020F0502020204030204" pitchFamily="34" charset="0"/>
              </a:rPr>
              <a:t>Monthly?</a:t>
            </a:r>
          </a:p>
        </p:txBody>
      </p:sp>
    </p:spTree>
    <p:extLst>
      <p:ext uri="{BB962C8B-B14F-4D97-AF65-F5344CB8AC3E}">
        <p14:creationId xmlns:p14="http://schemas.microsoft.com/office/powerpoint/2010/main" val="1974091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F3A4-56B1-4A6F-ACDB-CE32F28C5DBA}"/>
              </a:ext>
            </a:extLst>
          </p:cNvPr>
          <p:cNvSpPr>
            <a:spLocks noGrp="1"/>
          </p:cNvSpPr>
          <p:nvPr>
            <p:ph type="ctrTitle"/>
          </p:nvPr>
        </p:nvSpPr>
        <p:spPr>
          <a:xfrm>
            <a:off x="304800" y="1181099"/>
            <a:ext cx="16002000" cy="1143001"/>
          </a:xfrm>
        </p:spPr>
        <p:txBody>
          <a:bodyPr>
            <a:noAutofit/>
          </a:bodyPr>
          <a:lstStyle/>
          <a:p>
            <a:r>
              <a:rPr lang="en-US" sz="8800" b="1" dirty="0">
                <a:latin typeface="Calibri" panose="020F0502020204030204" pitchFamily="34" charset="0"/>
                <a:cs typeface="Calibri" panose="020F0502020204030204" pitchFamily="34" charset="0"/>
              </a:rPr>
              <a:t>Calculating Base Pay for </a:t>
            </a:r>
            <a:br>
              <a:rPr lang="en-US" sz="8800" b="1" dirty="0">
                <a:latin typeface="Calibri" panose="020F0502020204030204" pitchFamily="34" charset="0"/>
                <a:cs typeface="Calibri" panose="020F0502020204030204" pitchFamily="34" charset="0"/>
              </a:rPr>
            </a:br>
            <a:r>
              <a:rPr lang="en-US" sz="8800" b="1" dirty="0">
                <a:latin typeface="Calibri" panose="020F0502020204030204" pitchFamily="34" charset="0"/>
                <a:cs typeface="Calibri" panose="020F0502020204030204" pitchFamily="34" charset="0"/>
              </a:rPr>
              <a:t>Wage Earners</a:t>
            </a:r>
            <a:endParaRPr lang="en-US" sz="8800" b="1" dirty="0">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1A7EC00A-B198-4A73-9520-2CAADE6ECFB1}"/>
              </a:ext>
            </a:extLst>
          </p:cNvPr>
          <p:cNvSpPr>
            <a:spLocks noGrp="1"/>
          </p:cNvSpPr>
          <p:nvPr>
            <p:ph type="subTitle" idx="1"/>
          </p:nvPr>
        </p:nvSpPr>
        <p:spPr>
          <a:xfrm>
            <a:off x="1219200" y="3314700"/>
            <a:ext cx="14935200" cy="4381500"/>
          </a:xfrm>
          <a:ln w="76200"/>
        </p:spPr>
        <p:style>
          <a:lnRef idx="2">
            <a:schemeClr val="accent4"/>
          </a:lnRef>
          <a:fillRef idx="1">
            <a:schemeClr val="lt1"/>
          </a:fillRef>
          <a:effectRef idx="0">
            <a:schemeClr val="accent4"/>
          </a:effectRef>
          <a:fontRef idx="minor">
            <a:schemeClr val="dk1"/>
          </a:fontRef>
        </p:style>
        <p:txBody>
          <a:bodyPr>
            <a:noAutofit/>
          </a:bodyPr>
          <a:lstStyle/>
          <a:p>
            <a:pPr algn="l"/>
            <a:r>
              <a:rPr lang="en-US" sz="4400" b="1" dirty="0">
                <a:solidFill>
                  <a:schemeClr val="tx1"/>
                </a:solidFill>
                <a:latin typeface="Calibri" panose="020F0502020204030204" pitchFamily="34" charset="0"/>
                <a:cs typeface="Calibri" panose="020F0502020204030204" pitchFamily="34" charset="0"/>
              </a:rPr>
              <a:t>Determine how the Borrower/Spouse/Title Holder is Paid:</a:t>
            </a:r>
          </a:p>
          <a:p>
            <a:pPr marL="571500" indent="-571500" algn="l">
              <a:buFont typeface="Wingdings" panose="05000000000000000000" pitchFamily="2" charset="2"/>
              <a:buChar char="§"/>
            </a:pPr>
            <a:r>
              <a:rPr lang="en-US" sz="4400" b="1" dirty="0">
                <a:solidFill>
                  <a:schemeClr val="tx1"/>
                </a:solidFill>
                <a:latin typeface="Calibri" panose="020F0502020204030204" pitchFamily="34" charset="0"/>
                <a:cs typeface="Calibri" panose="020F0502020204030204" pitchFamily="34" charset="0"/>
              </a:rPr>
              <a:t>Hourly? How Many hours per pay period?</a:t>
            </a:r>
          </a:p>
          <a:p>
            <a:pPr marL="571500" indent="-571500" algn="l">
              <a:buFont typeface="Wingdings" panose="05000000000000000000" pitchFamily="2" charset="2"/>
              <a:buChar char="§"/>
            </a:pPr>
            <a:r>
              <a:rPr lang="en-US" sz="4400" b="1" dirty="0">
                <a:solidFill>
                  <a:schemeClr val="tx1"/>
                </a:solidFill>
                <a:latin typeface="Calibri" panose="020F0502020204030204" pitchFamily="34" charset="0"/>
                <a:cs typeface="Calibri" panose="020F0502020204030204" pitchFamily="34" charset="0"/>
              </a:rPr>
              <a:t>Salary?</a:t>
            </a:r>
          </a:p>
          <a:p>
            <a:pPr marL="571500" indent="-571500" algn="l">
              <a:buFont typeface="Wingdings" panose="05000000000000000000" pitchFamily="2" charset="2"/>
              <a:buChar char="§"/>
            </a:pPr>
            <a:r>
              <a:rPr lang="en-US" sz="4400" b="1" dirty="0">
                <a:solidFill>
                  <a:schemeClr val="tx1"/>
                </a:solidFill>
                <a:latin typeface="Calibri" panose="020F0502020204030204" pitchFamily="34" charset="0"/>
                <a:cs typeface="Calibri" panose="020F0502020204030204" pitchFamily="34" charset="0"/>
              </a:rPr>
              <a:t>Overtime?</a:t>
            </a:r>
          </a:p>
          <a:p>
            <a:pPr marL="571500" indent="-571500" algn="l">
              <a:buFont typeface="Wingdings" panose="05000000000000000000" pitchFamily="2" charset="2"/>
              <a:buChar char="§"/>
            </a:pPr>
            <a:r>
              <a:rPr lang="en-US" sz="4400" b="1" dirty="0">
                <a:solidFill>
                  <a:schemeClr val="tx1"/>
                </a:solidFill>
                <a:latin typeface="Calibri" panose="020F0502020204030204" pitchFamily="34" charset="0"/>
                <a:cs typeface="Calibri" panose="020F0502020204030204" pitchFamily="34" charset="0"/>
              </a:rPr>
              <a:t>Bonus?</a:t>
            </a:r>
          </a:p>
        </p:txBody>
      </p:sp>
    </p:spTree>
    <p:extLst>
      <p:ext uri="{BB962C8B-B14F-4D97-AF65-F5344CB8AC3E}">
        <p14:creationId xmlns:p14="http://schemas.microsoft.com/office/powerpoint/2010/main" val="2559537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3DC02-74FB-48F3-8518-C104204027C0}"/>
              </a:ext>
            </a:extLst>
          </p:cNvPr>
          <p:cNvSpPr>
            <a:spLocks noGrp="1"/>
          </p:cNvSpPr>
          <p:nvPr>
            <p:ph type="title"/>
          </p:nvPr>
        </p:nvSpPr>
        <p:spPr>
          <a:xfrm>
            <a:off x="304800" y="800101"/>
            <a:ext cx="16687800" cy="1752600"/>
          </a:xfrm>
        </p:spPr>
        <p:txBody>
          <a:bodyPr>
            <a:noAutofit/>
          </a:bodyPr>
          <a:lstStyle/>
          <a:p>
            <a:r>
              <a:rPr lang="en-US" sz="8000" b="1" dirty="0">
                <a:latin typeface="Calibri" panose="020F0502020204030204" pitchFamily="34" charset="0"/>
                <a:cs typeface="Calibri" panose="020F0502020204030204" pitchFamily="34" charset="0"/>
              </a:rPr>
              <a:t>Calculating Base Pay for Wage Earners</a:t>
            </a:r>
          </a:p>
        </p:txBody>
      </p:sp>
      <p:sp>
        <p:nvSpPr>
          <p:cNvPr id="3" name="Content Placeholder 2">
            <a:extLst>
              <a:ext uri="{FF2B5EF4-FFF2-40B4-BE49-F238E27FC236}">
                <a16:creationId xmlns:a16="http://schemas.microsoft.com/office/drawing/2014/main" id="{EC61E86C-A7F1-494D-B19C-7062224F939C}"/>
              </a:ext>
            </a:extLst>
          </p:cNvPr>
          <p:cNvSpPr>
            <a:spLocks noGrp="1"/>
          </p:cNvSpPr>
          <p:nvPr>
            <p:ph idx="1"/>
          </p:nvPr>
        </p:nvSpPr>
        <p:spPr>
          <a:xfrm>
            <a:off x="4495800" y="2552702"/>
            <a:ext cx="8458200" cy="5621094"/>
          </a:xfrm>
          <a:ln w="76200"/>
        </p:spPr>
        <p:style>
          <a:lnRef idx="2">
            <a:schemeClr val="accent4"/>
          </a:lnRef>
          <a:fillRef idx="1">
            <a:schemeClr val="lt1"/>
          </a:fillRef>
          <a:effectRef idx="0">
            <a:schemeClr val="accent4"/>
          </a:effectRef>
          <a:fontRef idx="minor">
            <a:schemeClr val="dk1"/>
          </a:fontRef>
        </p:style>
        <p:txBody>
          <a:bodyPr>
            <a:normAutofit/>
          </a:bodyPr>
          <a:lstStyle/>
          <a:p>
            <a:pPr marL="0" indent="0" algn="ctr">
              <a:buNone/>
            </a:pPr>
            <a:r>
              <a:rPr lang="en-US" sz="4400" b="1" dirty="0">
                <a:latin typeface="Calibri" panose="020F0502020204030204" pitchFamily="34" charset="0"/>
                <a:cs typeface="Calibri" panose="020F0502020204030204" pitchFamily="34" charset="0"/>
              </a:rPr>
              <a:t>Hourly Rate</a:t>
            </a:r>
          </a:p>
          <a:p>
            <a:pPr marL="0" indent="0" algn="ctr">
              <a:buNone/>
            </a:pPr>
            <a:r>
              <a:rPr lang="en-US" sz="4400" b="1" dirty="0">
                <a:latin typeface="Calibri" panose="020F0502020204030204" pitchFamily="34" charset="0"/>
                <a:cs typeface="Calibri" panose="020F0502020204030204" pitchFamily="34" charset="0"/>
              </a:rPr>
              <a:t>X</a:t>
            </a:r>
          </a:p>
          <a:p>
            <a:pPr marL="0" indent="0" algn="ctr">
              <a:buNone/>
            </a:pPr>
            <a:r>
              <a:rPr lang="en-US" sz="4400" b="1" dirty="0">
                <a:latin typeface="Calibri" panose="020F0502020204030204" pitchFamily="34" charset="0"/>
                <a:cs typeface="Calibri" panose="020F0502020204030204" pitchFamily="34" charset="0"/>
              </a:rPr>
              <a:t>Hours Per Pay Period</a:t>
            </a:r>
          </a:p>
          <a:p>
            <a:pPr marL="0" indent="0" algn="ctr">
              <a:buNone/>
            </a:pPr>
            <a:r>
              <a:rPr lang="en-US" sz="4400" b="1" dirty="0">
                <a:latin typeface="Calibri" panose="020F0502020204030204" pitchFamily="34" charset="0"/>
                <a:cs typeface="Calibri" panose="020F0502020204030204" pitchFamily="34" charset="0"/>
              </a:rPr>
              <a:t>X</a:t>
            </a:r>
          </a:p>
          <a:p>
            <a:pPr marL="0" indent="0" algn="ctr">
              <a:buNone/>
            </a:pPr>
            <a:r>
              <a:rPr lang="en-US" sz="4400" b="1" dirty="0">
                <a:latin typeface="Calibri" panose="020F0502020204030204" pitchFamily="34" charset="0"/>
                <a:cs typeface="Calibri" panose="020F0502020204030204" pitchFamily="34" charset="0"/>
              </a:rPr>
              <a:t># of Pay Periods</a:t>
            </a:r>
          </a:p>
          <a:p>
            <a:pPr marL="0" indent="0" algn="ctr">
              <a:buNone/>
            </a:pPr>
            <a:r>
              <a:rPr lang="en-US" sz="4400" b="1" dirty="0">
                <a:latin typeface="Calibri" panose="020F0502020204030204" pitchFamily="34" charset="0"/>
                <a:cs typeface="Calibri" panose="020F0502020204030204" pitchFamily="34" charset="0"/>
              </a:rPr>
              <a:t>=</a:t>
            </a:r>
          </a:p>
          <a:p>
            <a:pPr marL="0" indent="0" algn="ctr">
              <a:buNone/>
            </a:pPr>
            <a:r>
              <a:rPr lang="en-US" sz="4400" b="1" dirty="0">
                <a:solidFill>
                  <a:srgbClr val="FF0000"/>
                </a:solidFill>
                <a:latin typeface="Calibri" panose="020F0502020204030204" pitchFamily="34" charset="0"/>
                <a:cs typeface="Calibri" panose="020F0502020204030204" pitchFamily="34" charset="0"/>
              </a:rPr>
              <a:t>Annual Base Pay</a:t>
            </a:r>
          </a:p>
        </p:txBody>
      </p:sp>
      <p:pic>
        <p:nvPicPr>
          <p:cNvPr id="7" name="Picture 6">
            <a:extLst>
              <a:ext uri="{FF2B5EF4-FFF2-40B4-BE49-F238E27FC236}">
                <a16:creationId xmlns:a16="http://schemas.microsoft.com/office/drawing/2014/main" id="{1733F147-E04C-4BB7-BDB3-1D3B63FDB986}"/>
              </a:ext>
            </a:extLst>
          </p:cNvPr>
          <p:cNvPicPr>
            <a:picLocks noChangeAspect="1"/>
          </p:cNvPicPr>
          <p:nvPr/>
        </p:nvPicPr>
        <p:blipFill>
          <a:blip r:embed="rId2"/>
          <a:stretch>
            <a:fillRect/>
          </a:stretch>
        </p:blipFill>
        <p:spPr>
          <a:xfrm>
            <a:off x="16687800" y="9143999"/>
            <a:ext cx="1200150" cy="685800"/>
          </a:xfrm>
          <a:prstGeom prst="rect">
            <a:avLst/>
          </a:prstGeom>
        </p:spPr>
      </p:pic>
    </p:spTree>
    <p:extLst>
      <p:ext uri="{BB962C8B-B14F-4D97-AF65-F5344CB8AC3E}">
        <p14:creationId xmlns:p14="http://schemas.microsoft.com/office/powerpoint/2010/main" val="23715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21753-3423-47FA-A459-4E46991C7E03}"/>
              </a:ext>
            </a:extLst>
          </p:cNvPr>
          <p:cNvSpPr>
            <a:spLocks noGrp="1"/>
          </p:cNvSpPr>
          <p:nvPr>
            <p:ph type="title"/>
          </p:nvPr>
        </p:nvSpPr>
        <p:spPr>
          <a:xfrm>
            <a:off x="457200" y="266701"/>
            <a:ext cx="15735300" cy="2438400"/>
          </a:xfrm>
        </p:spPr>
        <p:txBody>
          <a:bodyPr>
            <a:normAutofit/>
          </a:bodyPr>
          <a:lstStyle/>
          <a:p>
            <a:r>
              <a:rPr lang="en-US" sz="6000" b="1" dirty="0">
                <a:latin typeface="Calibri" panose="020F0502020204030204" pitchFamily="34" charset="0"/>
                <a:cs typeface="Calibri" panose="020F0502020204030204" pitchFamily="34" charset="0"/>
              </a:rPr>
              <a:t>Calculating Overtime, Bonus, etc. </a:t>
            </a:r>
            <a:br>
              <a:rPr lang="en-US" sz="6000" b="1" dirty="0">
                <a:latin typeface="Calibri" panose="020F0502020204030204" pitchFamily="34" charset="0"/>
                <a:cs typeface="Calibri" panose="020F0502020204030204" pitchFamily="34" charset="0"/>
              </a:rPr>
            </a:br>
            <a:r>
              <a:rPr lang="en-US" sz="6000" b="1" dirty="0">
                <a:latin typeface="Calibri" panose="020F0502020204030204" pitchFamily="34" charset="0"/>
                <a:cs typeface="Calibri" panose="020F0502020204030204" pitchFamily="34" charset="0"/>
              </a:rPr>
              <a:t>for Wage Earners</a:t>
            </a:r>
          </a:p>
        </p:txBody>
      </p:sp>
      <p:sp>
        <p:nvSpPr>
          <p:cNvPr id="3" name="Content Placeholder 2">
            <a:extLst>
              <a:ext uri="{FF2B5EF4-FFF2-40B4-BE49-F238E27FC236}">
                <a16:creationId xmlns:a16="http://schemas.microsoft.com/office/drawing/2014/main" id="{17788124-F97B-4A5A-8238-BB73433D6DF6}"/>
              </a:ext>
            </a:extLst>
          </p:cNvPr>
          <p:cNvSpPr>
            <a:spLocks noGrp="1"/>
          </p:cNvSpPr>
          <p:nvPr>
            <p:ph idx="1"/>
          </p:nvPr>
        </p:nvSpPr>
        <p:spPr>
          <a:xfrm>
            <a:off x="838200" y="2705102"/>
            <a:ext cx="16840200" cy="5468694"/>
          </a:xfrm>
          <a:ln w="76200"/>
        </p:spPr>
        <p:style>
          <a:lnRef idx="2">
            <a:schemeClr val="accent4"/>
          </a:lnRef>
          <a:fillRef idx="1">
            <a:schemeClr val="lt1"/>
          </a:fillRef>
          <a:effectRef idx="0">
            <a:schemeClr val="accent4"/>
          </a:effectRef>
          <a:fontRef idx="minor">
            <a:schemeClr val="dk1"/>
          </a:fontRef>
        </p:style>
        <p:txBody>
          <a:bodyPr>
            <a:normAutofit fontScale="55000" lnSpcReduction="20000"/>
          </a:bodyPr>
          <a:lstStyle/>
          <a:p>
            <a:endParaRPr lang="en-US" sz="2000" dirty="0"/>
          </a:p>
          <a:p>
            <a:pPr>
              <a:buFont typeface="Wingdings" panose="05000000000000000000" pitchFamily="2" charset="2"/>
              <a:buChar char="§"/>
            </a:pPr>
            <a:r>
              <a:rPr lang="en-US" sz="5100" b="1" u="sng" dirty="0">
                <a:latin typeface="Calibri" panose="020F0502020204030204" pitchFamily="34" charset="0"/>
                <a:cs typeface="Calibri" panose="020F0502020204030204" pitchFamily="34" charset="0"/>
              </a:rPr>
              <a:t>January 1 to June 30:</a:t>
            </a:r>
            <a:r>
              <a:rPr lang="en-US" sz="5100" b="1" dirty="0">
                <a:latin typeface="Calibri" panose="020F0502020204030204" pitchFamily="34" charset="0"/>
                <a:cs typeface="Calibri" panose="020F0502020204030204" pitchFamily="34" charset="0"/>
              </a:rPr>
              <a:t>  add the current base pay to any additional income (overtime, bonus, shift differential, commission, etc.) from last year and YTD and project the additional income for the remainder of the year.  For new employment, we will average the current base pay and other income by the number of pay-periods they have worked.  </a:t>
            </a:r>
          </a:p>
          <a:p>
            <a:pPr marL="0" indent="0">
              <a:buNone/>
            </a:pPr>
            <a:endParaRPr lang="en-US" sz="5100" b="1"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5100" b="1" u="sng" dirty="0">
                <a:latin typeface="Calibri" panose="020F0502020204030204" pitchFamily="34" charset="0"/>
                <a:cs typeface="Calibri" panose="020F0502020204030204" pitchFamily="34" charset="0"/>
              </a:rPr>
              <a:t>July 1:</a:t>
            </a:r>
            <a:r>
              <a:rPr lang="en-US" sz="5100" b="1" dirty="0">
                <a:solidFill>
                  <a:srgbClr val="FF0000"/>
                </a:solidFill>
                <a:latin typeface="Calibri" panose="020F0502020204030204" pitchFamily="34" charset="0"/>
                <a:cs typeface="Calibri" panose="020F0502020204030204" pitchFamily="34" charset="0"/>
              </a:rPr>
              <a:t>*</a:t>
            </a:r>
            <a:r>
              <a:rPr lang="en-US" sz="5100" b="1" dirty="0">
                <a:latin typeface="Calibri" panose="020F0502020204030204" pitchFamily="34" charset="0"/>
                <a:cs typeface="Calibri" panose="020F0502020204030204" pitchFamily="34" charset="0"/>
              </a:rPr>
              <a:t>  add the current base pay to any additional income (overtime, bonus, shift differential, etc.) from the current year only and project the additional income for the remainder of the year.</a:t>
            </a:r>
            <a:r>
              <a:rPr lang="en-US" sz="5100" b="1" dirty="0">
                <a:solidFill>
                  <a:srgbClr val="FF0000"/>
                </a:solidFill>
                <a:latin typeface="Calibri" panose="020F0502020204030204" pitchFamily="34" charset="0"/>
                <a:cs typeface="Calibri" panose="020F0502020204030204" pitchFamily="34" charset="0"/>
              </a:rPr>
              <a:t>*</a:t>
            </a:r>
          </a:p>
          <a:p>
            <a:pPr marL="0" indent="0">
              <a:buNone/>
            </a:pPr>
            <a:endParaRPr lang="en-US" sz="5100" b="1" dirty="0">
              <a:solidFill>
                <a:srgbClr val="FF0000"/>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en-US" sz="5100" b="1" dirty="0">
                <a:latin typeface="Calibri" panose="020F0502020204030204" pitchFamily="34" charset="0"/>
                <a:cs typeface="Calibri" panose="020F0502020204030204" pitchFamily="34" charset="0"/>
              </a:rPr>
              <a:t>All income in excess of Base Pay is considered “Other”</a:t>
            </a:r>
          </a:p>
          <a:p>
            <a:pPr>
              <a:buFont typeface="Wingdings" panose="05000000000000000000" pitchFamily="2" charset="2"/>
              <a:buChar char="§"/>
            </a:pPr>
            <a:endParaRPr lang="en-US" sz="5100" dirty="0"/>
          </a:p>
          <a:p>
            <a:pPr marL="0" indent="0" algn="ctr">
              <a:buNone/>
            </a:pPr>
            <a:r>
              <a:rPr lang="en-US" sz="4500" b="1" dirty="0"/>
              <a:t>Total Income (Previous Year + YTD or YTD only) – Base Pay = Other Income</a:t>
            </a:r>
          </a:p>
          <a:p>
            <a:pPr marL="0" indent="0">
              <a:buNone/>
            </a:pPr>
            <a:endParaRPr lang="en-US" sz="4500" b="1" dirty="0"/>
          </a:p>
          <a:p>
            <a:pPr marL="0" indent="0">
              <a:buNone/>
            </a:pPr>
            <a:endParaRPr lang="en-US" b="1" dirty="0"/>
          </a:p>
          <a:p>
            <a:pPr marL="0" indent="0">
              <a:buNone/>
            </a:pPr>
            <a:r>
              <a:rPr lang="en-US" b="1" dirty="0">
                <a:solidFill>
                  <a:srgbClr val="FF0000"/>
                </a:solidFill>
              </a:rPr>
              <a:t>*</a:t>
            </a:r>
            <a:r>
              <a:rPr lang="en-US" b="1" dirty="0"/>
              <a:t> </a:t>
            </a:r>
            <a:r>
              <a:rPr lang="en-US" sz="2900" b="1" dirty="0"/>
              <a:t>For Full Time Wage Earners on the Same Job</a:t>
            </a:r>
          </a:p>
        </p:txBody>
      </p:sp>
      <p:pic>
        <p:nvPicPr>
          <p:cNvPr id="5" name="Picture 4">
            <a:extLst>
              <a:ext uri="{FF2B5EF4-FFF2-40B4-BE49-F238E27FC236}">
                <a16:creationId xmlns:a16="http://schemas.microsoft.com/office/drawing/2014/main" id="{AB8B4768-0F32-48D4-97A2-7F0266C71B4B}"/>
              </a:ext>
            </a:extLst>
          </p:cNvPr>
          <p:cNvPicPr>
            <a:picLocks noChangeAspect="1"/>
          </p:cNvPicPr>
          <p:nvPr/>
        </p:nvPicPr>
        <p:blipFill>
          <a:blip r:embed="rId2"/>
          <a:stretch>
            <a:fillRect/>
          </a:stretch>
        </p:blipFill>
        <p:spPr>
          <a:xfrm>
            <a:off x="16764000" y="9105900"/>
            <a:ext cx="1200150" cy="685800"/>
          </a:xfrm>
          <a:prstGeom prst="rect">
            <a:avLst/>
          </a:prstGeom>
        </p:spPr>
      </p:pic>
    </p:spTree>
    <p:extLst>
      <p:ext uri="{BB962C8B-B14F-4D97-AF65-F5344CB8AC3E}">
        <p14:creationId xmlns:p14="http://schemas.microsoft.com/office/powerpoint/2010/main" val="922808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233E-2EC4-43AD-AC9D-39351A809090}"/>
              </a:ext>
            </a:extLst>
          </p:cNvPr>
          <p:cNvSpPr>
            <a:spLocks noGrp="1"/>
          </p:cNvSpPr>
          <p:nvPr>
            <p:ph type="title"/>
          </p:nvPr>
        </p:nvSpPr>
        <p:spPr>
          <a:xfrm>
            <a:off x="228600" y="952500"/>
            <a:ext cx="15963900" cy="2695331"/>
          </a:xfrm>
        </p:spPr>
        <p:txBody>
          <a:bodyPr>
            <a:noAutofit/>
          </a:bodyPr>
          <a:lstStyle/>
          <a:p>
            <a:r>
              <a:rPr lang="en-US" sz="8000" b="1" dirty="0">
                <a:latin typeface="Calibri" panose="020F0502020204030204" pitchFamily="34" charset="0"/>
                <a:cs typeface="Calibri" panose="020F0502020204030204" pitchFamily="34" charset="0"/>
              </a:rPr>
              <a:t>Calculating Compliance Income</a:t>
            </a:r>
            <a:br>
              <a:rPr lang="en-US" sz="8000" b="1" dirty="0">
                <a:latin typeface="Calibri" panose="020F0502020204030204" pitchFamily="34" charset="0"/>
                <a:cs typeface="Calibri" panose="020F0502020204030204" pitchFamily="34" charset="0"/>
              </a:rPr>
            </a:br>
            <a:r>
              <a:rPr lang="en-US" sz="8000" b="1" dirty="0">
                <a:latin typeface="Calibri" panose="020F0502020204030204" pitchFamily="34" charset="0"/>
                <a:cs typeface="Calibri" panose="020F0502020204030204" pitchFamily="34" charset="0"/>
              </a:rPr>
              <a:t> for Wage Earners</a:t>
            </a:r>
          </a:p>
        </p:txBody>
      </p:sp>
      <p:sp>
        <p:nvSpPr>
          <p:cNvPr id="3" name="Content Placeholder 2">
            <a:extLst>
              <a:ext uri="{FF2B5EF4-FFF2-40B4-BE49-F238E27FC236}">
                <a16:creationId xmlns:a16="http://schemas.microsoft.com/office/drawing/2014/main" id="{F555B7EC-34FF-420C-98FF-84DA2E3E803C}"/>
              </a:ext>
            </a:extLst>
          </p:cNvPr>
          <p:cNvSpPr>
            <a:spLocks noGrp="1"/>
          </p:cNvSpPr>
          <p:nvPr>
            <p:ph idx="1"/>
          </p:nvPr>
        </p:nvSpPr>
        <p:spPr>
          <a:xfrm>
            <a:off x="1447800" y="3647832"/>
            <a:ext cx="14744700" cy="4848468"/>
          </a:xfrm>
          <a:ln w="76200"/>
        </p:spPr>
        <p:style>
          <a:lnRef idx="2">
            <a:schemeClr val="accent4"/>
          </a:lnRef>
          <a:fillRef idx="1">
            <a:schemeClr val="lt1"/>
          </a:fillRef>
          <a:effectRef idx="0">
            <a:schemeClr val="accent4"/>
          </a:effectRef>
          <a:fontRef idx="minor">
            <a:schemeClr val="dk1"/>
          </a:fontRef>
        </p:style>
        <p:txBody>
          <a:bodyPr>
            <a:noAutofit/>
          </a:bodyPr>
          <a:lstStyle/>
          <a:p>
            <a:pPr marL="0" indent="0" algn="ctr">
              <a:buNone/>
            </a:pPr>
            <a:r>
              <a:rPr lang="en-US" sz="5400" b="1" dirty="0"/>
              <a:t>Annual Base Pay</a:t>
            </a:r>
          </a:p>
          <a:p>
            <a:pPr marL="0" indent="0" algn="ctr">
              <a:buNone/>
            </a:pPr>
            <a:r>
              <a:rPr lang="en-US" sz="5400" b="1" dirty="0"/>
              <a:t>+</a:t>
            </a:r>
          </a:p>
          <a:p>
            <a:pPr marL="0" indent="0" algn="ctr">
              <a:buNone/>
            </a:pPr>
            <a:r>
              <a:rPr lang="en-US" sz="5400" b="1" dirty="0"/>
              <a:t>Other Income </a:t>
            </a:r>
          </a:p>
          <a:p>
            <a:pPr marL="0" indent="0" algn="ctr">
              <a:buNone/>
            </a:pPr>
            <a:r>
              <a:rPr lang="en-US" sz="5400" b="1" dirty="0"/>
              <a:t>=</a:t>
            </a:r>
          </a:p>
          <a:p>
            <a:pPr marL="0" indent="0" algn="ctr">
              <a:buNone/>
            </a:pPr>
            <a:r>
              <a:rPr lang="en-US" sz="5400" b="1" dirty="0">
                <a:solidFill>
                  <a:srgbClr val="FF0000"/>
                </a:solidFill>
              </a:rPr>
              <a:t>Total Compliance Income</a:t>
            </a:r>
          </a:p>
        </p:txBody>
      </p:sp>
      <p:pic>
        <p:nvPicPr>
          <p:cNvPr id="5" name="Picture 4">
            <a:extLst>
              <a:ext uri="{FF2B5EF4-FFF2-40B4-BE49-F238E27FC236}">
                <a16:creationId xmlns:a16="http://schemas.microsoft.com/office/drawing/2014/main" id="{18673FE4-2594-4C0D-8EC8-E741F7DE1607}"/>
              </a:ext>
            </a:extLst>
          </p:cNvPr>
          <p:cNvPicPr>
            <a:picLocks noChangeAspect="1"/>
          </p:cNvPicPr>
          <p:nvPr/>
        </p:nvPicPr>
        <p:blipFill>
          <a:blip r:embed="rId2"/>
          <a:stretch>
            <a:fillRect/>
          </a:stretch>
        </p:blipFill>
        <p:spPr>
          <a:xfrm>
            <a:off x="16764000" y="9334500"/>
            <a:ext cx="1200150" cy="685800"/>
          </a:xfrm>
          <a:prstGeom prst="rect">
            <a:avLst/>
          </a:prstGeom>
        </p:spPr>
      </p:pic>
    </p:spTree>
    <p:extLst>
      <p:ext uri="{BB962C8B-B14F-4D97-AF65-F5344CB8AC3E}">
        <p14:creationId xmlns:p14="http://schemas.microsoft.com/office/powerpoint/2010/main" val="2461979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83DF9-FAFC-4983-A2B1-5D252E3E4E57}"/>
              </a:ext>
            </a:extLst>
          </p:cNvPr>
          <p:cNvSpPr>
            <a:spLocks noGrp="1"/>
          </p:cNvSpPr>
          <p:nvPr>
            <p:ph type="title"/>
          </p:nvPr>
        </p:nvSpPr>
        <p:spPr>
          <a:xfrm>
            <a:off x="460248" y="768098"/>
            <a:ext cx="15735300" cy="1447800"/>
          </a:xfrm>
        </p:spPr>
        <p:txBody>
          <a:bodyPr>
            <a:noAutofit/>
          </a:bodyPr>
          <a:lstStyle/>
          <a:p>
            <a:r>
              <a:rPr lang="en-US" sz="6000" b="1" dirty="0">
                <a:latin typeface="Calibri" panose="020F0502020204030204" pitchFamily="34" charset="0"/>
                <a:cs typeface="Calibri" panose="020F0502020204030204" pitchFamily="34" charset="0"/>
              </a:rPr>
              <a:t>Calculating Income for Self-Employed Borrowers</a:t>
            </a:r>
          </a:p>
        </p:txBody>
      </p:sp>
      <p:sp>
        <p:nvSpPr>
          <p:cNvPr id="3" name="Content Placeholder 2">
            <a:extLst>
              <a:ext uri="{FF2B5EF4-FFF2-40B4-BE49-F238E27FC236}">
                <a16:creationId xmlns:a16="http://schemas.microsoft.com/office/drawing/2014/main" id="{45CC9D6B-C367-4617-B873-7787007EF591}"/>
              </a:ext>
            </a:extLst>
          </p:cNvPr>
          <p:cNvSpPr>
            <a:spLocks noGrp="1"/>
          </p:cNvSpPr>
          <p:nvPr>
            <p:ph idx="1"/>
          </p:nvPr>
        </p:nvSpPr>
        <p:spPr>
          <a:xfrm>
            <a:off x="304800" y="3162300"/>
            <a:ext cx="16840200" cy="4267200"/>
          </a:xfrm>
          <a:ln w="76200" cmpd="sng"/>
        </p:spPr>
        <p:style>
          <a:lnRef idx="2">
            <a:schemeClr val="accent4"/>
          </a:lnRef>
          <a:fillRef idx="1">
            <a:schemeClr val="lt1"/>
          </a:fillRef>
          <a:effectRef idx="0">
            <a:schemeClr val="accent4"/>
          </a:effectRef>
          <a:fontRef idx="minor">
            <a:schemeClr val="dk1"/>
          </a:fontRef>
        </p:style>
        <p:txBody>
          <a:bodyPr>
            <a:normAutofit/>
          </a:bodyPr>
          <a:lstStyle/>
          <a:p>
            <a:pPr>
              <a:buFont typeface="Wingdings" panose="05000000000000000000" pitchFamily="2" charset="2"/>
              <a:buChar char="§"/>
            </a:pPr>
            <a:r>
              <a:rPr lang="en-US" sz="3200" b="1" dirty="0">
                <a:latin typeface="Calibri" panose="020F0502020204030204" pitchFamily="34" charset="0"/>
                <a:cs typeface="Calibri" panose="020F0502020204030204" pitchFamily="34" charset="0"/>
              </a:rPr>
              <a:t>Income will be averaged from the previous 2 years Federal Tax Returns + depreciation/depletion +YTD Profit and Loss.  </a:t>
            </a:r>
          </a:p>
          <a:p>
            <a:pPr marL="0" indent="0">
              <a:buNone/>
            </a:pPr>
            <a:endParaRPr lang="en-US" sz="1800" b="1"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3200" b="1" dirty="0">
                <a:latin typeface="Calibri" panose="020F0502020204030204" pitchFamily="34" charset="0"/>
                <a:cs typeface="Calibri" panose="020F0502020204030204" pitchFamily="34" charset="0"/>
              </a:rPr>
              <a:t>If 2 years are not available then use previous year &amp; YTD, or YTD if it is a new business.</a:t>
            </a:r>
          </a:p>
          <a:p>
            <a:pPr>
              <a:buFont typeface="Wingdings" panose="05000000000000000000" pitchFamily="2" charset="2"/>
              <a:buChar char="§"/>
            </a:pPr>
            <a:endParaRPr lang="en-US" sz="1800" b="1"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3200" b="1" dirty="0">
                <a:latin typeface="Calibri" panose="020F0502020204030204" pitchFamily="34" charset="0"/>
                <a:cs typeface="Calibri" panose="020F0502020204030204" pitchFamily="34" charset="0"/>
              </a:rPr>
              <a:t>The Profit and Loss may be self-prepared but needs to be signed by the borrower.</a:t>
            </a:r>
          </a:p>
          <a:p>
            <a:pPr>
              <a:buFont typeface="Wingdings" panose="05000000000000000000" pitchFamily="2" charset="2"/>
              <a:buChar char="§"/>
            </a:pPr>
            <a:endParaRPr lang="en-US" sz="1800" b="1" dirty="0">
              <a:latin typeface="Calibri" panose="020F0502020204030204" pitchFamily="34" charset="0"/>
              <a:cs typeface="Calibri" panose="020F0502020204030204" pitchFamily="34" charset="0"/>
            </a:endParaRPr>
          </a:p>
          <a:p>
            <a:pPr>
              <a:buFont typeface="Wingdings" panose="05000000000000000000" pitchFamily="2" charset="2"/>
              <a:buChar char="§"/>
            </a:pPr>
            <a:r>
              <a:rPr lang="en-US" sz="3200" b="1" dirty="0">
                <a:latin typeface="Calibri" panose="020F0502020204030204" pitchFamily="34" charset="0"/>
                <a:cs typeface="Calibri" panose="020F0502020204030204" pitchFamily="34" charset="0"/>
              </a:rPr>
              <a:t>Losses are NOT deducted from Family Income.  Any loss is reflected as “</a:t>
            </a:r>
            <a:r>
              <a:rPr lang="en-US" sz="4000" b="1" dirty="0">
                <a:latin typeface="Calibri" panose="020F0502020204030204" pitchFamily="34" charset="0"/>
                <a:cs typeface="Calibri" panose="020F0502020204030204" pitchFamily="34" charset="0"/>
              </a:rPr>
              <a:t>0</a:t>
            </a:r>
            <a:r>
              <a:rPr lang="en-US" sz="3200" b="1" dirty="0">
                <a:latin typeface="Calibri" panose="020F0502020204030204" pitchFamily="34" charset="0"/>
                <a:cs typeface="Calibri" panose="020F0502020204030204" pitchFamily="34" charset="0"/>
              </a:rPr>
              <a:t>” .</a:t>
            </a:r>
          </a:p>
          <a:p>
            <a:endParaRPr lang="en-US" dirty="0"/>
          </a:p>
        </p:txBody>
      </p:sp>
      <p:pic>
        <p:nvPicPr>
          <p:cNvPr id="4" name="Picture 3">
            <a:extLst>
              <a:ext uri="{FF2B5EF4-FFF2-40B4-BE49-F238E27FC236}">
                <a16:creationId xmlns:a16="http://schemas.microsoft.com/office/drawing/2014/main" id="{A0A18721-58AB-4F04-B05B-C72ECE804CA0}"/>
              </a:ext>
            </a:extLst>
          </p:cNvPr>
          <p:cNvPicPr>
            <a:picLocks noChangeAspect="1"/>
          </p:cNvPicPr>
          <p:nvPr/>
        </p:nvPicPr>
        <p:blipFill>
          <a:blip r:embed="rId2"/>
          <a:stretch>
            <a:fillRect/>
          </a:stretch>
        </p:blipFill>
        <p:spPr>
          <a:xfrm>
            <a:off x="16764000" y="9258300"/>
            <a:ext cx="1200150" cy="685800"/>
          </a:xfrm>
          <a:prstGeom prst="rect">
            <a:avLst/>
          </a:prstGeom>
        </p:spPr>
      </p:pic>
    </p:spTree>
    <p:extLst>
      <p:ext uri="{BB962C8B-B14F-4D97-AF65-F5344CB8AC3E}">
        <p14:creationId xmlns:p14="http://schemas.microsoft.com/office/powerpoint/2010/main" val="2306717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148B-EFBC-4BEB-B032-2415F4258333}"/>
              </a:ext>
            </a:extLst>
          </p:cNvPr>
          <p:cNvSpPr>
            <a:spLocks noGrp="1"/>
          </p:cNvSpPr>
          <p:nvPr>
            <p:ph type="title"/>
          </p:nvPr>
        </p:nvSpPr>
        <p:spPr>
          <a:xfrm>
            <a:off x="609600" y="1104900"/>
            <a:ext cx="15582900" cy="2151305"/>
          </a:xfrm>
        </p:spPr>
        <p:txBody>
          <a:bodyPr>
            <a:noAutofit/>
          </a:bodyPr>
          <a:lstStyle/>
          <a:p>
            <a:r>
              <a:rPr lang="en-US" sz="8000" b="1" dirty="0">
                <a:latin typeface="Calibri" panose="020F0502020204030204" pitchFamily="34" charset="0"/>
                <a:cs typeface="Calibri" panose="020F0502020204030204" pitchFamily="34" charset="0"/>
              </a:rPr>
              <a:t>Calculating Self-Employed Income</a:t>
            </a:r>
          </a:p>
        </p:txBody>
      </p:sp>
      <p:sp>
        <p:nvSpPr>
          <p:cNvPr id="3" name="Content Placeholder 2">
            <a:extLst>
              <a:ext uri="{FF2B5EF4-FFF2-40B4-BE49-F238E27FC236}">
                <a16:creationId xmlns:a16="http://schemas.microsoft.com/office/drawing/2014/main" id="{3821B4AA-630D-464C-982D-7615A742592E}"/>
              </a:ext>
            </a:extLst>
          </p:cNvPr>
          <p:cNvSpPr>
            <a:spLocks noGrp="1"/>
          </p:cNvSpPr>
          <p:nvPr>
            <p:ph idx="1"/>
          </p:nvPr>
        </p:nvSpPr>
        <p:spPr>
          <a:xfrm>
            <a:off x="4838700" y="3467100"/>
            <a:ext cx="8610600" cy="5334000"/>
          </a:xfrm>
          <a:ln w="76200"/>
        </p:spPr>
        <p:style>
          <a:lnRef idx="2">
            <a:schemeClr val="accent4"/>
          </a:lnRef>
          <a:fillRef idx="1">
            <a:schemeClr val="lt1"/>
          </a:fillRef>
          <a:effectRef idx="0">
            <a:schemeClr val="accent4"/>
          </a:effectRef>
          <a:fontRef idx="minor">
            <a:schemeClr val="dk1"/>
          </a:fontRef>
        </p:style>
        <p:txBody>
          <a:bodyPr>
            <a:normAutofit lnSpcReduction="10000"/>
          </a:bodyPr>
          <a:lstStyle/>
          <a:p>
            <a:pPr marL="0" indent="0" algn="ctr">
              <a:buNone/>
            </a:pPr>
            <a:r>
              <a:rPr lang="en-US" sz="3200" b="1" dirty="0"/>
              <a:t>Previous 2 years Federal Tax Returns</a:t>
            </a:r>
          </a:p>
          <a:p>
            <a:pPr marL="0" indent="0" algn="ctr">
              <a:buNone/>
            </a:pPr>
            <a:r>
              <a:rPr lang="en-US" sz="3200" b="1" dirty="0"/>
              <a:t>(Or last year and YTD or just YTD)</a:t>
            </a:r>
          </a:p>
          <a:p>
            <a:pPr marL="0" indent="0" algn="ctr">
              <a:buNone/>
            </a:pPr>
            <a:r>
              <a:rPr lang="en-US" sz="3200" b="1" dirty="0"/>
              <a:t>+</a:t>
            </a:r>
          </a:p>
          <a:p>
            <a:pPr marL="0" indent="0" algn="ctr">
              <a:buNone/>
            </a:pPr>
            <a:r>
              <a:rPr lang="en-US" sz="3200" b="1" dirty="0"/>
              <a:t>Depreciation/Depletion</a:t>
            </a:r>
          </a:p>
          <a:p>
            <a:pPr marL="0" indent="0" algn="ctr">
              <a:buNone/>
            </a:pPr>
            <a:r>
              <a:rPr lang="en-US" sz="3200" b="1" dirty="0"/>
              <a:t>+</a:t>
            </a:r>
          </a:p>
          <a:p>
            <a:pPr marL="0" indent="0" algn="ctr">
              <a:buNone/>
            </a:pPr>
            <a:r>
              <a:rPr lang="en-US" sz="3200" b="1" dirty="0"/>
              <a:t>YTD Profit and Loss</a:t>
            </a:r>
          </a:p>
          <a:p>
            <a:pPr marL="0" indent="0" algn="ctr">
              <a:buNone/>
            </a:pPr>
            <a:r>
              <a:rPr lang="en-US" sz="2600" b="1" dirty="0"/>
              <a:t>/ </a:t>
            </a:r>
          </a:p>
          <a:p>
            <a:pPr marL="0" indent="0" algn="ctr">
              <a:buNone/>
            </a:pPr>
            <a:r>
              <a:rPr lang="en-US" sz="3200" b="1" dirty="0"/>
              <a:t>by # of months</a:t>
            </a:r>
          </a:p>
          <a:p>
            <a:pPr marL="0" indent="0" algn="ctr">
              <a:buNone/>
            </a:pPr>
            <a:r>
              <a:rPr lang="en-US" sz="3200" b="1" dirty="0"/>
              <a:t>= </a:t>
            </a:r>
          </a:p>
          <a:p>
            <a:pPr marL="0" indent="0" algn="ctr">
              <a:buNone/>
            </a:pPr>
            <a:r>
              <a:rPr lang="en-US" sz="3200" b="1" dirty="0">
                <a:solidFill>
                  <a:srgbClr val="FF0000"/>
                </a:solidFill>
              </a:rPr>
              <a:t> Compliance Income</a:t>
            </a:r>
            <a:endParaRPr lang="en-US" b="1" dirty="0"/>
          </a:p>
        </p:txBody>
      </p:sp>
      <p:pic>
        <p:nvPicPr>
          <p:cNvPr id="4" name="Picture 3">
            <a:extLst>
              <a:ext uri="{FF2B5EF4-FFF2-40B4-BE49-F238E27FC236}">
                <a16:creationId xmlns:a16="http://schemas.microsoft.com/office/drawing/2014/main" id="{6A1C7F93-42F4-45D9-A3F7-5AE4FF035393}"/>
              </a:ext>
            </a:extLst>
          </p:cNvPr>
          <p:cNvPicPr>
            <a:picLocks noChangeAspect="1"/>
          </p:cNvPicPr>
          <p:nvPr/>
        </p:nvPicPr>
        <p:blipFill>
          <a:blip r:embed="rId2"/>
          <a:stretch>
            <a:fillRect/>
          </a:stretch>
        </p:blipFill>
        <p:spPr>
          <a:xfrm>
            <a:off x="16535400" y="9105900"/>
            <a:ext cx="1200150" cy="685800"/>
          </a:xfrm>
          <a:prstGeom prst="rect">
            <a:avLst/>
          </a:prstGeom>
        </p:spPr>
      </p:pic>
    </p:spTree>
    <p:extLst>
      <p:ext uri="{BB962C8B-B14F-4D97-AF65-F5344CB8AC3E}">
        <p14:creationId xmlns:p14="http://schemas.microsoft.com/office/powerpoint/2010/main" val="39818879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C5F1C-FBB5-4F26-8369-EBBA51776119}"/>
              </a:ext>
            </a:extLst>
          </p:cNvPr>
          <p:cNvSpPr>
            <a:spLocks noGrp="1"/>
          </p:cNvSpPr>
          <p:nvPr>
            <p:ph type="title"/>
          </p:nvPr>
        </p:nvSpPr>
        <p:spPr>
          <a:xfrm>
            <a:off x="381000" y="342901"/>
            <a:ext cx="15811500" cy="1600199"/>
          </a:xfrm>
        </p:spPr>
        <p:txBody>
          <a:bodyPr>
            <a:noAutofit/>
          </a:bodyPr>
          <a:lstStyle/>
          <a:p>
            <a:r>
              <a:rPr lang="en-US" sz="8000" b="1" dirty="0">
                <a:latin typeface="Calibri" panose="020F0502020204030204" pitchFamily="34" charset="0"/>
                <a:cs typeface="Calibri" panose="020F0502020204030204" pitchFamily="34" charset="0"/>
              </a:rPr>
              <a:t>Totaling Family Compliance Income</a:t>
            </a:r>
          </a:p>
        </p:txBody>
      </p:sp>
      <p:sp>
        <p:nvSpPr>
          <p:cNvPr id="3" name="Content Placeholder 2">
            <a:extLst>
              <a:ext uri="{FF2B5EF4-FFF2-40B4-BE49-F238E27FC236}">
                <a16:creationId xmlns:a16="http://schemas.microsoft.com/office/drawing/2014/main" id="{7D84EEF3-6849-482C-BFE4-D4B8EFD5FF95}"/>
              </a:ext>
            </a:extLst>
          </p:cNvPr>
          <p:cNvSpPr>
            <a:spLocks noGrp="1"/>
          </p:cNvSpPr>
          <p:nvPr>
            <p:ph idx="1"/>
          </p:nvPr>
        </p:nvSpPr>
        <p:spPr>
          <a:xfrm>
            <a:off x="609600" y="1943100"/>
            <a:ext cx="16535400" cy="6400800"/>
          </a:xfrm>
          <a:ln w="76200"/>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pPr marL="0" indent="0">
              <a:buNone/>
            </a:pPr>
            <a:r>
              <a:rPr lang="en-US" sz="3500" b="1" dirty="0">
                <a:latin typeface="Calibri" panose="020F0502020204030204" pitchFamily="34" charset="0"/>
                <a:cs typeface="Calibri" panose="020F0502020204030204" pitchFamily="34" charset="0"/>
              </a:rPr>
              <a:t>After you have calculated Compliance Income for each Owner Occupant, add together.  Don’t forget to add other sources of income, like interest, dividends, alimony, child support, etc.</a:t>
            </a:r>
          </a:p>
          <a:p>
            <a:pPr marL="0" indent="0">
              <a:buNone/>
            </a:pPr>
            <a:r>
              <a:rPr lang="en-US" sz="3500" b="1" dirty="0">
                <a:latin typeface="Calibri" panose="020F0502020204030204" pitchFamily="34" charset="0"/>
                <a:cs typeface="Calibri" panose="020F0502020204030204" pitchFamily="34" charset="0"/>
              </a:rPr>
              <a:t>                     </a:t>
            </a:r>
          </a:p>
          <a:p>
            <a:pPr marL="0" indent="0">
              <a:buNone/>
            </a:pPr>
            <a:r>
              <a:rPr lang="en-US" dirty="0"/>
              <a:t> Borrower 1 	      			Compliance Income $_______</a:t>
            </a:r>
          </a:p>
          <a:p>
            <a:pPr marL="0" indent="0">
              <a:buNone/>
            </a:pPr>
            <a:r>
              <a:rPr lang="en-US" sz="3600" dirty="0"/>
              <a:t>                                               		     </a:t>
            </a:r>
            <a:r>
              <a:rPr lang="en-US" sz="4400" dirty="0"/>
              <a:t>+</a:t>
            </a:r>
          </a:p>
          <a:p>
            <a:pPr marL="0" indent="0">
              <a:buNone/>
            </a:pPr>
            <a:r>
              <a:rPr lang="en-US" dirty="0"/>
              <a:t> Borrower 2	        			Compliance Income $_______</a:t>
            </a:r>
          </a:p>
          <a:p>
            <a:pPr marL="0" indent="0">
              <a:buNone/>
            </a:pPr>
            <a:r>
              <a:rPr lang="en-US" dirty="0"/>
              <a:t>			</a:t>
            </a:r>
            <a:r>
              <a:rPr lang="en-US" sz="4400" dirty="0"/>
              <a:t>                      	    +</a:t>
            </a:r>
          </a:p>
          <a:p>
            <a:pPr marL="0" indent="0">
              <a:buNone/>
            </a:pPr>
            <a:r>
              <a:rPr lang="en-US" dirty="0"/>
              <a:t>Owner Occupant   			Compliance Income $_______</a:t>
            </a:r>
          </a:p>
          <a:p>
            <a:pPr marL="0" indent="0">
              <a:buNone/>
            </a:pPr>
            <a:r>
              <a:rPr lang="en-US" dirty="0"/>
              <a:t>			</a:t>
            </a:r>
            <a:r>
              <a:rPr lang="en-US" sz="4400" dirty="0"/>
              <a:t>      		      	  	    +</a:t>
            </a:r>
          </a:p>
          <a:p>
            <a:pPr marL="0" indent="0">
              <a:buNone/>
            </a:pPr>
            <a:r>
              <a:rPr lang="en-US" dirty="0"/>
              <a:t>All other sources of Income	Compliance Income $_______</a:t>
            </a:r>
          </a:p>
          <a:p>
            <a:pPr marL="0" indent="0">
              <a:buNone/>
            </a:pPr>
            <a:r>
              <a:rPr lang="en-US" dirty="0"/>
              <a:t>			</a:t>
            </a:r>
            <a:r>
              <a:rPr lang="en-US" sz="4400" dirty="0"/>
              <a:t>     			 	    =</a:t>
            </a:r>
          </a:p>
          <a:p>
            <a:pPr marL="0" indent="0">
              <a:buNone/>
            </a:pPr>
            <a:r>
              <a:rPr lang="en-US" sz="4000" dirty="0">
                <a:solidFill>
                  <a:srgbClr val="FF0000"/>
                </a:solidFill>
              </a:rPr>
              <a:t>Total Compliance Income $___________________</a:t>
            </a:r>
          </a:p>
          <a:p>
            <a:endParaRPr lang="en-US" dirty="0"/>
          </a:p>
        </p:txBody>
      </p:sp>
      <p:pic>
        <p:nvPicPr>
          <p:cNvPr id="4" name="Picture 3">
            <a:extLst>
              <a:ext uri="{FF2B5EF4-FFF2-40B4-BE49-F238E27FC236}">
                <a16:creationId xmlns:a16="http://schemas.microsoft.com/office/drawing/2014/main" id="{DBC53D44-78C3-4FDA-8FBD-6E160AD6BC7E}"/>
              </a:ext>
            </a:extLst>
          </p:cNvPr>
          <p:cNvPicPr>
            <a:picLocks noChangeAspect="1"/>
          </p:cNvPicPr>
          <p:nvPr/>
        </p:nvPicPr>
        <p:blipFill>
          <a:blip r:embed="rId2"/>
          <a:stretch>
            <a:fillRect/>
          </a:stretch>
        </p:blipFill>
        <p:spPr>
          <a:xfrm>
            <a:off x="16535400" y="9105900"/>
            <a:ext cx="1200150" cy="685800"/>
          </a:xfrm>
          <a:prstGeom prst="rect">
            <a:avLst/>
          </a:prstGeom>
        </p:spPr>
      </p:pic>
    </p:spTree>
    <p:extLst>
      <p:ext uri="{BB962C8B-B14F-4D97-AF65-F5344CB8AC3E}">
        <p14:creationId xmlns:p14="http://schemas.microsoft.com/office/powerpoint/2010/main" val="1609794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503AF-00CE-4061-A611-D11D609D9509}"/>
              </a:ext>
            </a:extLst>
          </p:cNvPr>
          <p:cNvSpPr>
            <a:spLocks noGrp="1"/>
          </p:cNvSpPr>
          <p:nvPr>
            <p:ph type="title"/>
          </p:nvPr>
        </p:nvSpPr>
        <p:spPr>
          <a:xfrm>
            <a:off x="1219200" y="-342900"/>
            <a:ext cx="14097000" cy="2760905"/>
          </a:xfrm>
        </p:spPr>
        <p:txBody>
          <a:bodyPr/>
          <a:lstStyle/>
          <a:p>
            <a:r>
              <a:rPr lang="en-US" b="1" dirty="0"/>
              <a:t>Example Income Calculation</a:t>
            </a:r>
          </a:p>
        </p:txBody>
      </p:sp>
      <p:sp>
        <p:nvSpPr>
          <p:cNvPr id="3" name="Content Placeholder 2">
            <a:extLst>
              <a:ext uri="{FF2B5EF4-FFF2-40B4-BE49-F238E27FC236}">
                <a16:creationId xmlns:a16="http://schemas.microsoft.com/office/drawing/2014/main" id="{E52C4BC1-D1F1-456A-972C-D1BEB7767E94}"/>
              </a:ext>
            </a:extLst>
          </p:cNvPr>
          <p:cNvSpPr>
            <a:spLocks noGrp="1"/>
          </p:cNvSpPr>
          <p:nvPr>
            <p:ph idx="1"/>
          </p:nvPr>
        </p:nvSpPr>
        <p:spPr>
          <a:xfrm>
            <a:off x="2095500" y="1714500"/>
            <a:ext cx="14097000" cy="6459295"/>
          </a:xfrm>
          <a:ln w="57150">
            <a:solidFill>
              <a:srgbClr val="00B0F0"/>
            </a:solidFill>
          </a:ln>
        </p:spPr>
        <p:txBody>
          <a:bodyPr>
            <a:normAutofit fontScale="92500" lnSpcReduction="10000"/>
          </a:bodyPr>
          <a:lstStyle/>
          <a:p>
            <a:r>
              <a:rPr lang="en-US" dirty="0"/>
              <a:t>Assume today is March 15, 2025</a:t>
            </a:r>
          </a:p>
          <a:p>
            <a:endParaRPr lang="en-US" dirty="0"/>
          </a:p>
          <a:p>
            <a:r>
              <a:rPr lang="en-US" dirty="0"/>
              <a:t>Borrower has been employed with the same employer for 3 years</a:t>
            </a:r>
          </a:p>
          <a:p>
            <a:pPr marL="0" indent="0">
              <a:buNone/>
            </a:pPr>
            <a:endParaRPr lang="en-US" dirty="0"/>
          </a:p>
          <a:p>
            <a:r>
              <a:rPr lang="en-US" dirty="0"/>
              <a:t>Current income is $22.50 per hour; paid weekly</a:t>
            </a:r>
          </a:p>
          <a:p>
            <a:endParaRPr lang="en-US" dirty="0"/>
          </a:p>
          <a:p>
            <a:r>
              <a:rPr lang="en-US" dirty="0"/>
              <a:t>Received $2.00 per hour raise on November 3, 2024 (end of pay period 44)</a:t>
            </a:r>
          </a:p>
          <a:p>
            <a:endParaRPr lang="en-US" dirty="0"/>
          </a:p>
          <a:p>
            <a:r>
              <a:rPr lang="en-US" dirty="0"/>
              <a:t>Current pay stub dated March 8, 2025 (end of pay period 10) reflects YTD income of $11,240</a:t>
            </a:r>
          </a:p>
          <a:p>
            <a:pPr marL="0" indent="0">
              <a:buNone/>
            </a:pPr>
            <a:endParaRPr lang="en-US" dirty="0"/>
          </a:p>
          <a:p>
            <a:r>
              <a:rPr lang="en-US" dirty="0"/>
              <a:t>W2 from 2023 reflects total income of $51,040. </a:t>
            </a:r>
          </a:p>
        </p:txBody>
      </p:sp>
    </p:spTree>
    <p:extLst>
      <p:ext uri="{BB962C8B-B14F-4D97-AF65-F5344CB8AC3E}">
        <p14:creationId xmlns:p14="http://schemas.microsoft.com/office/powerpoint/2010/main" val="4094682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F4D015-CF9B-45C2-9918-74E7D70E1192}"/>
              </a:ext>
            </a:extLst>
          </p:cNvPr>
          <p:cNvSpPr txBox="1"/>
          <p:nvPr/>
        </p:nvSpPr>
        <p:spPr>
          <a:xfrm>
            <a:off x="914400" y="419100"/>
            <a:ext cx="12801600" cy="646331"/>
          </a:xfrm>
          <a:prstGeom prst="rect">
            <a:avLst/>
          </a:prstGeom>
          <a:noFill/>
        </p:spPr>
        <p:txBody>
          <a:bodyPr wrap="square" rtlCol="0">
            <a:spAutoFit/>
          </a:bodyPr>
          <a:lstStyle/>
          <a:p>
            <a:r>
              <a:rPr lang="en-US" sz="3600" b="1" dirty="0"/>
              <a:t>How to Calculate Compliance </a:t>
            </a:r>
            <a:r>
              <a:rPr lang="en-US" sz="3600" b="1"/>
              <a:t>Income from </a:t>
            </a:r>
            <a:r>
              <a:rPr lang="en-US" sz="3600" b="1" dirty="0"/>
              <a:t>the Example</a:t>
            </a:r>
          </a:p>
        </p:txBody>
      </p:sp>
      <p:sp>
        <p:nvSpPr>
          <p:cNvPr id="5" name="TextBox 4">
            <a:extLst>
              <a:ext uri="{FF2B5EF4-FFF2-40B4-BE49-F238E27FC236}">
                <a16:creationId xmlns:a16="http://schemas.microsoft.com/office/drawing/2014/main" id="{A1EA5F50-302F-4942-8A5A-35B058AF78CC}"/>
              </a:ext>
            </a:extLst>
          </p:cNvPr>
          <p:cNvSpPr txBox="1"/>
          <p:nvPr/>
        </p:nvSpPr>
        <p:spPr>
          <a:xfrm>
            <a:off x="304800" y="1638300"/>
            <a:ext cx="16383000" cy="6647974"/>
          </a:xfrm>
          <a:prstGeom prst="rect">
            <a:avLst/>
          </a:prstGeom>
          <a:noFill/>
          <a:ln w="57150">
            <a:solidFill>
              <a:schemeClr val="accent1">
                <a:lumMod val="60000"/>
                <a:lumOff val="40000"/>
              </a:schemeClr>
            </a:solidFill>
          </a:ln>
        </p:spPr>
        <p:txBody>
          <a:bodyPr wrap="square" rtlCol="0">
            <a:spAutoFit/>
          </a:bodyPr>
          <a:lstStyle/>
          <a:p>
            <a:endParaRPr lang="en-US" sz="2400" dirty="0"/>
          </a:p>
          <a:p>
            <a:r>
              <a:rPr lang="en-US" sz="2400" dirty="0"/>
              <a:t>Previous Year Rate </a:t>
            </a:r>
            <a:r>
              <a:rPr lang="en-US" sz="2400" b="1" u="sng" dirty="0"/>
              <a:t>$20.50 </a:t>
            </a:r>
            <a:r>
              <a:rPr lang="en-US" sz="2400" dirty="0"/>
              <a:t>x </a:t>
            </a:r>
            <a:r>
              <a:rPr lang="en-US" sz="2400" b="1" u="sng" dirty="0"/>
              <a:t>40</a:t>
            </a:r>
            <a:r>
              <a:rPr lang="en-US" sz="2400" dirty="0"/>
              <a:t> per pay period x 44 pay periods (last year at old rate) = </a:t>
            </a:r>
            <a:r>
              <a:rPr lang="en-US" sz="2400" b="1" u="sng" dirty="0"/>
              <a:t>$36,080</a:t>
            </a:r>
          </a:p>
          <a:p>
            <a:endParaRPr lang="en-US" sz="2400" dirty="0"/>
          </a:p>
          <a:p>
            <a:r>
              <a:rPr lang="en-US" sz="2400" dirty="0"/>
              <a:t>New Rate for the remaining pay periods from last year </a:t>
            </a:r>
            <a:r>
              <a:rPr lang="en-US" sz="2400" b="1" u="sng" dirty="0"/>
              <a:t>$22.50 </a:t>
            </a:r>
            <a:r>
              <a:rPr lang="en-US" sz="2400" dirty="0"/>
              <a:t>x </a:t>
            </a:r>
            <a:r>
              <a:rPr lang="en-US" sz="2400" b="1" dirty="0"/>
              <a:t>40 </a:t>
            </a:r>
            <a:r>
              <a:rPr lang="en-US" sz="2400" dirty="0"/>
              <a:t>= </a:t>
            </a:r>
            <a:r>
              <a:rPr lang="en-US" sz="2400" b="1" u="sng" dirty="0"/>
              <a:t>$900 </a:t>
            </a:r>
            <a:r>
              <a:rPr lang="en-US" sz="2400" dirty="0"/>
              <a:t>x 8 = </a:t>
            </a:r>
            <a:r>
              <a:rPr lang="en-US" sz="2400" b="1" u="sng" dirty="0"/>
              <a:t>$7200</a:t>
            </a:r>
          </a:p>
          <a:p>
            <a:endParaRPr lang="en-US" sz="2400" dirty="0"/>
          </a:p>
          <a:p>
            <a:r>
              <a:rPr lang="en-US" sz="2400" dirty="0"/>
              <a:t>$</a:t>
            </a:r>
            <a:r>
              <a:rPr lang="en-US" sz="2400" b="1" u="sng" dirty="0"/>
              <a:t>36,080</a:t>
            </a:r>
            <a:r>
              <a:rPr lang="en-US" sz="2400" dirty="0"/>
              <a:t> + $</a:t>
            </a:r>
            <a:r>
              <a:rPr lang="en-US" sz="2400" b="1" u="sng" dirty="0"/>
              <a:t>7,200</a:t>
            </a:r>
            <a:r>
              <a:rPr lang="en-US" sz="2400" dirty="0"/>
              <a:t> = </a:t>
            </a:r>
            <a:r>
              <a:rPr lang="en-US" sz="2400" b="1" u="sng" dirty="0"/>
              <a:t>$43,280</a:t>
            </a:r>
            <a:r>
              <a:rPr lang="en-US" sz="2400" dirty="0"/>
              <a:t> </a:t>
            </a:r>
            <a:r>
              <a:rPr lang="en-US" sz="2400" dirty="0">
                <a:solidFill>
                  <a:srgbClr val="FF0000"/>
                </a:solidFill>
              </a:rPr>
              <a:t>(base income for 2024) </a:t>
            </a:r>
            <a:r>
              <a:rPr lang="en-US" sz="2400" dirty="0"/>
              <a:t>– W2 total income </a:t>
            </a:r>
            <a:r>
              <a:rPr lang="en-US" sz="2400" b="1" u="sng" dirty="0"/>
              <a:t>$51,040 </a:t>
            </a:r>
            <a:r>
              <a:rPr lang="en-US" sz="2400" dirty="0"/>
              <a:t>= </a:t>
            </a:r>
            <a:r>
              <a:rPr lang="en-US" sz="2400" b="1" u="sng" dirty="0">
                <a:solidFill>
                  <a:srgbClr val="FF0000"/>
                </a:solidFill>
              </a:rPr>
              <a:t>$7,760</a:t>
            </a:r>
            <a:r>
              <a:rPr lang="en-US" sz="2400" dirty="0">
                <a:solidFill>
                  <a:srgbClr val="FF0000"/>
                </a:solidFill>
              </a:rPr>
              <a:t> (total other income for 2024)</a:t>
            </a:r>
          </a:p>
          <a:p>
            <a:endParaRPr lang="en-US" sz="2400" dirty="0"/>
          </a:p>
          <a:p>
            <a:r>
              <a:rPr lang="en-US" sz="2400" dirty="0"/>
              <a:t>2025 Base Income </a:t>
            </a:r>
            <a:r>
              <a:rPr lang="en-US" sz="2400" b="1" u="sng" dirty="0"/>
              <a:t>$22.50 </a:t>
            </a:r>
            <a:r>
              <a:rPr lang="en-US" sz="2400" dirty="0"/>
              <a:t>x </a:t>
            </a:r>
            <a:r>
              <a:rPr lang="en-US" sz="2400" b="1" u="sng" dirty="0"/>
              <a:t>40</a:t>
            </a:r>
            <a:r>
              <a:rPr lang="en-US" sz="2400" dirty="0"/>
              <a:t> hours = </a:t>
            </a:r>
            <a:r>
              <a:rPr lang="en-US" sz="2400" b="1" u="sng" dirty="0"/>
              <a:t>$900</a:t>
            </a:r>
            <a:r>
              <a:rPr lang="en-US" sz="2400" dirty="0"/>
              <a:t> per pay period x </a:t>
            </a:r>
            <a:r>
              <a:rPr lang="en-US" sz="2400" b="1" u="sng" dirty="0"/>
              <a:t>52</a:t>
            </a:r>
            <a:r>
              <a:rPr lang="en-US" sz="2400" dirty="0"/>
              <a:t> weeks = </a:t>
            </a:r>
            <a:r>
              <a:rPr lang="en-US" sz="2400" b="1" u="sng" dirty="0">
                <a:solidFill>
                  <a:srgbClr val="FF0000"/>
                </a:solidFill>
              </a:rPr>
              <a:t>$46,800</a:t>
            </a:r>
            <a:r>
              <a:rPr lang="en-US" sz="2400" dirty="0">
                <a:solidFill>
                  <a:srgbClr val="FF0000"/>
                </a:solidFill>
              </a:rPr>
              <a:t> </a:t>
            </a:r>
            <a:r>
              <a:rPr lang="en-US" sz="2400" b="1" dirty="0">
                <a:solidFill>
                  <a:srgbClr val="FF0000"/>
                </a:solidFill>
              </a:rPr>
              <a:t>Total Annual Base </a:t>
            </a:r>
          </a:p>
          <a:p>
            <a:endParaRPr lang="en-US" sz="2400" dirty="0"/>
          </a:p>
          <a:p>
            <a:r>
              <a:rPr lang="en-US" sz="2400" dirty="0"/>
              <a:t>2025 YTD Income as of pay period 10 = </a:t>
            </a:r>
            <a:r>
              <a:rPr lang="en-US" sz="2400" b="1" u="sng" dirty="0"/>
              <a:t>$11,240.</a:t>
            </a:r>
            <a:r>
              <a:rPr lang="en-US" sz="2400" dirty="0"/>
              <a:t>   However, </a:t>
            </a:r>
            <a:r>
              <a:rPr lang="en-US" sz="2400" b="1" u="sng" dirty="0"/>
              <a:t>$900 </a:t>
            </a:r>
            <a:r>
              <a:rPr lang="en-US" sz="2400" dirty="0"/>
              <a:t>x </a:t>
            </a:r>
            <a:r>
              <a:rPr lang="en-US" sz="2400" b="1" u="sng" dirty="0"/>
              <a:t>10</a:t>
            </a:r>
            <a:r>
              <a:rPr lang="en-US" sz="2400" dirty="0"/>
              <a:t> pay periods would be </a:t>
            </a:r>
            <a:r>
              <a:rPr lang="en-US" sz="2400" b="1" u="sng" dirty="0"/>
              <a:t>$9,000 </a:t>
            </a:r>
            <a:r>
              <a:rPr lang="en-US" sz="2400" dirty="0"/>
              <a:t>so </a:t>
            </a:r>
            <a:r>
              <a:rPr lang="en-US" sz="2400" b="1" u="sng" dirty="0"/>
              <a:t>$11,240 </a:t>
            </a:r>
            <a:r>
              <a:rPr lang="en-US" sz="2400" dirty="0"/>
              <a:t>- </a:t>
            </a:r>
            <a:r>
              <a:rPr lang="en-US" sz="2400" b="1" u="sng" dirty="0"/>
              <a:t>$9,000 </a:t>
            </a:r>
            <a:r>
              <a:rPr lang="en-US" sz="2400" dirty="0"/>
              <a:t>= </a:t>
            </a:r>
            <a:r>
              <a:rPr lang="en-US" sz="2400" b="1" u="sng" dirty="0"/>
              <a:t>$2,240</a:t>
            </a:r>
            <a:r>
              <a:rPr lang="en-US" sz="2400" dirty="0"/>
              <a:t> 2024 other income</a:t>
            </a:r>
          </a:p>
          <a:p>
            <a:endParaRPr lang="en-US" sz="2400" dirty="0"/>
          </a:p>
          <a:p>
            <a:r>
              <a:rPr lang="en-US" sz="2400" dirty="0"/>
              <a:t>Past year Other $</a:t>
            </a:r>
            <a:r>
              <a:rPr lang="en-US" sz="2400" b="1" u="sng" dirty="0"/>
              <a:t>7,760 </a:t>
            </a:r>
            <a:r>
              <a:rPr lang="en-US" sz="2400" dirty="0"/>
              <a:t>+ YTD Other </a:t>
            </a:r>
            <a:r>
              <a:rPr lang="en-US" sz="2400" b="1" u="sng" dirty="0"/>
              <a:t>$2,240 </a:t>
            </a:r>
            <a:r>
              <a:rPr lang="en-US" sz="2400" dirty="0"/>
              <a:t>= </a:t>
            </a:r>
            <a:r>
              <a:rPr lang="en-US" sz="2400" b="1" u="sng" dirty="0"/>
              <a:t>$10,000 </a:t>
            </a:r>
            <a:r>
              <a:rPr lang="en-US" sz="2400" dirty="0"/>
              <a:t>total other income / </a:t>
            </a:r>
            <a:r>
              <a:rPr lang="en-US" sz="2400" b="1" u="sng" dirty="0"/>
              <a:t>62</a:t>
            </a:r>
            <a:r>
              <a:rPr lang="en-US" sz="2400" dirty="0"/>
              <a:t> pay periods = </a:t>
            </a:r>
            <a:r>
              <a:rPr lang="en-US" sz="2400" b="1" u="sng" dirty="0"/>
              <a:t>$161.29 </a:t>
            </a:r>
            <a:r>
              <a:rPr lang="en-US" sz="2400" dirty="0"/>
              <a:t>x </a:t>
            </a:r>
            <a:r>
              <a:rPr lang="en-US" sz="2400" b="1" u="sng" dirty="0"/>
              <a:t>52</a:t>
            </a:r>
            <a:r>
              <a:rPr lang="en-US" sz="2400" dirty="0"/>
              <a:t> weeks = </a:t>
            </a:r>
            <a:r>
              <a:rPr lang="en-US" sz="2400" b="1" u="sng" dirty="0"/>
              <a:t>$8,837</a:t>
            </a:r>
            <a:r>
              <a:rPr lang="en-US" sz="2400" dirty="0"/>
              <a:t>  total projected other income</a:t>
            </a:r>
          </a:p>
          <a:p>
            <a:r>
              <a:rPr lang="en-US" sz="2400" dirty="0"/>
              <a:t> </a:t>
            </a:r>
          </a:p>
          <a:p>
            <a:r>
              <a:rPr lang="en-US" sz="2400" b="1" u="sng" dirty="0">
                <a:solidFill>
                  <a:srgbClr val="FF0000"/>
                </a:solidFill>
              </a:rPr>
              <a:t>$46,800</a:t>
            </a:r>
            <a:r>
              <a:rPr lang="en-US" sz="2400" dirty="0">
                <a:solidFill>
                  <a:srgbClr val="FF0000"/>
                </a:solidFill>
              </a:rPr>
              <a:t> </a:t>
            </a:r>
            <a:r>
              <a:rPr lang="en-US" sz="2400" dirty="0"/>
              <a:t>Base + </a:t>
            </a:r>
            <a:r>
              <a:rPr lang="en-US" sz="2400" b="1" u="sng" dirty="0">
                <a:solidFill>
                  <a:srgbClr val="FF0000"/>
                </a:solidFill>
              </a:rPr>
              <a:t>$8,387 </a:t>
            </a:r>
            <a:r>
              <a:rPr lang="en-US" sz="2400" dirty="0"/>
              <a:t>other income = </a:t>
            </a:r>
            <a:r>
              <a:rPr lang="en-US" sz="2400" b="1" u="sng" dirty="0"/>
              <a:t>$55,187</a:t>
            </a:r>
            <a:r>
              <a:rPr lang="en-US" sz="2400" b="1" dirty="0"/>
              <a:t>  </a:t>
            </a:r>
            <a:r>
              <a:rPr lang="en-US" sz="2400" dirty="0"/>
              <a:t> =  Total Compliance Income</a:t>
            </a:r>
          </a:p>
          <a:p>
            <a:endParaRPr lang="en-US" sz="2400" dirty="0"/>
          </a:p>
          <a:p>
            <a:endParaRPr lang="en-US" dirty="0"/>
          </a:p>
        </p:txBody>
      </p:sp>
    </p:spTree>
    <p:extLst>
      <p:ext uri="{BB962C8B-B14F-4D97-AF65-F5344CB8AC3E}">
        <p14:creationId xmlns:p14="http://schemas.microsoft.com/office/powerpoint/2010/main" val="413184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4CBB-85EF-4FED-BC9E-D25760F1AB90}"/>
              </a:ext>
            </a:extLst>
          </p:cNvPr>
          <p:cNvSpPr>
            <a:spLocks noGrp="1"/>
          </p:cNvSpPr>
          <p:nvPr>
            <p:ph type="title"/>
          </p:nvPr>
        </p:nvSpPr>
        <p:spPr>
          <a:xfrm>
            <a:off x="381000" y="1638300"/>
            <a:ext cx="17373600" cy="1694105"/>
          </a:xfrm>
        </p:spPr>
        <p:txBody>
          <a:bodyPr>
            <a:normAutofit/>
          </a:bodyPr>
          <a:lstStyle/>
          <a:p>
            <a:r>
              <a:rPr lang="en-US" b="1" dirty="0">
                <a:solidFill>
                  <a:srgbClr val="0070C0"/>
                </a:solidFill>
              </a:rPr>
              <a:t>Special Rules for the NC 1</a:t>
            </a:r>
            <a:r>
              <a:rPr lang="en-US" b="1" baseline="30000" dirty="0">
                <a:solidFill>
                  <a:srgbClr val="0070C0"/>
                </a:solidFill>
              </a:rPr>
              <a:t>st</a:t>
            </a:r>
            <a:r>
              <a:rPr lang="en-US" b="1" dirty="0">
                <a:solidFill>
                  <a:srgbClr val="0070C0"/>
                </a:solidFill>
              </a:rPr>
              <a:t> Home </a:t>
            </a:r>
            <a:br>
              <a:rPr lang="en-US" b="1" dirty="0">
                <a:solidFill>
                  <a:srgbClr val="0070C0"/>
                </a:solidFill>
              </a:rPr>
            </a:br>
            <a:r>
              <a:rPr lang="en-US" b="1" dirty="0">
                <a:solidFill>
                  <a:srgbClr val="0070C0"/>
                </a:solidFill>
              </a:rPr>
              <a:t>Advantage Program</a:t>
            </a:r>
          </a:p>
        </p:txBody>
      </p:sp>
      <p:sp>
        <p:nvSpPr>
          <p:cNvPr id="3" name="Content Placeholder 2">
            <a:extLst>
              <a:ext uri="{FF2B5EF4-FFF2-40B4-BE49-F238E27FC236}">
                <a16:creationId xmlns:a16="http://schemas.microsoft.com/office/drawing/2014/main" id="{78DBC468-5DDA-406B-9E58-E63A0EC0996A}"/>
              </a:ext>
            </a:extLst>
          </p:cNvPr>
          <p:cNvSpPr>
            <a:spLocks noGrp="1"/>
          </p:cNvSpPr>
          <p:nvPr>
            <p:ph idx="1"/>
          </p:nvPr>
        </p:nvSpPr>
        <p:spPr>
          <a:xfrm>
            <a:off x="2095500" y="4000499"/>
            <a:ext cx="14097000" cy="2954097"/>
          </a:xfrm>
          <a:ln w="76200">
            <a:solidFill>
              <a:schemeClr val="accent1">
                <a:lumMod val="60000"/>
                <a:lumOff val="40000"/>
              </a:schemeClr>
            </a:solidFill>
          </a:ln>
        </p:spPr>
        <p:txBody>
          <a:bodyPr/>
          <a:lstStyle/>
          <a:p>
            <a:r>
              <a:rPr lang="en-US" dirty="0"/>
              <a:t>Funds are Available in all 100 NC Counties</a:t>
            </a:r>
          </a:p>
          <a:p>
            <a:r>
              <a:rPr lang="en-US" dirty="0"/>
              <a:t>New or Existing Properties</a:t>
            </a:r>
          </a:p>
          <a:p>
            <a:r>
              <a:rPr lang="en-US" dirty="0"/>
              <a:t>Must be First Time Home Buyer or Meet Exceptions</a:t>
            </a:r>
          </a:p>
          <a:p>
            <a:r>
              <a:rPr lang="en-US" dirty="0"/>
              <a:t>Sales Price Limit is currently $490,000 Statewide</a:t>
            </a:r>
          </a:p>
          <a:p>
            <a:r>
              <a:rPr lang="en-US" dirty="0"/>
              <a:t>Income Limits Apply and Vary Based on the County and # of Occupants</a:t>
            </a:r>
          </a:p>
        </p:txBody>
      </p:sp>
    </p:spTree>
    <p:extLst>
      <p:ext uri="{BB962C8B-B14F-4D97-AF65-F5344CB8AC3E}">
        <p14:creationId xmlns:p14="http://schemas.microsoft.com/office/powerpoint/2010/main" val="3581183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3121E5-141D-40E3-9E4F-6354066301FE}"/>
              </a:ext>
            </a:extLst>
          </p:cNvPr>
          <p:cNvPicPr>
            <a:picLocks noChangeAspect="1"/>
          </p:cNvPicPr>
          <p:nvPr/>
        </p:nvPicPr>
        <p:blipFill>
          <a:blip r:embed="rId2"/>
          <a:stretch>
            <a:fillRect/>
          </a:stretch>
        </p:blipFill>
        <p:spPr>
          <a:xfrm>
            <a:off x="4267200" y="1519237"/>
            <a:ext cx="8686799" cy="7662863"/>
          </a:xfrm>
          <a:prstGeom prst="rect">
            <a:avLst/>
          </a:prstGeom>
        </p:spPr>
      </p:pic>
      <p:sp>
        <p:nvSpPr>
          <p:cNvPr id="2" name="Oval 1">
            <a:extLst>
              <a:ext uri="{FF2B5EF4-FFF2-40B4-BE49-F238E27FC236}">
                <a16:creationId xmlns:a16="http://schemas.microsoft.com/office/drawing/2014/main" id="{9AF45010-E1BB-4621-9230-52313E5632AA}"/>
              </a:ext>
            </a:extLst>
          </p:cNvPr>
          <p:cNvSpPr/>
          <p:nvPr/>
        </p:nvSpPr>
        <p:spPr>
          <a:xfrm>
            <a:off x="685800" y="2933700"/>
            <a:ext cx="2895600" cy="39624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All sections of this form must be completed by the underwriter</a:t>
            </a:r>
          </a:p>
        </p:txBody>
      </p:sp>
    </p:spTree>
    <p:extLst>
      <p:ext uri="{BB962C8B-B14F-4D97-AF65-F5344CB8AC3E}">
        <p14:creationId xmlns:p14="http://schemas.microsoft.com/office/powerpoint/2010/main" val="1313441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218D0-1BB5-4EA8-B3DC-F52A69BAA462}"/>
              </a:ext>
            </a:extLst>
          </p:cNvPr>
          <p:cNvSpPr>
            <a:spLocks noGrp="1"/>
          </p:cNvSpPr>
          <p:nvPr>
            <p:ph type="title"/>
          </p:nvPr>
        </p:nvSpPr>
        <p:spPr>
          <a:xfrm>
            <a:off x="1676400" y="571500"/>
            <a:ext cx="14097000" cy="2608505"/>
          </a:xfrm>
        </p:spPr>
        <p:txBody>
          <a:bodyPr>
            <a:noAutofit/>
          </a:bodyPr>
          <a:lstStyle/>
          <a:p>
            <a:r>
              <a:rPr lang="en-US" sz="7200" b="1" dirty="0"/>
              <a:t>Best Practice Reminders</a:t>
            </a:r>
          </a:p>
        </p:txBody>
      </p:sp>
      <p:sp>
        <p:nvSpPr>
          <p:cNvPr id="3" name="Content Placeholder 2">
            <a:extLst>
              <a:ext uri="{FF2B5EF4-FFF2-40B4-BE49-F238E27FC236}">
                <a16:creationId xmlns:a16="http://schemas.microsoft.com/office/drawing/2014/main" id="{8134203E-28EC-4D51-ADF3-676F0B49D7C6}"/>
              </a:ext>
            </a:extLst>
          </p:cNvPr>
          <p:cNvSpPr>
            <a:spLocks noGrp="1"/>
          </p:cNvSpPr>
          <p:nvPr>
            <p:ph idx="1"/>
          </p:nvPr>
        </p:nvSpPr>
        <p:spPr>
          <a:xfrm>
            <a:off x="2095500" y="2628901"/>
            <a:ext cx="14097000" cy="4478096"/>
          </a:xfrm>
          <a:solidFill>
            <a:schemeClr val="accent1">
              <a:lumMod val="40000"/>
              <a:lumOff val="60000"/>
            </a:schemeClr>
          </a:solidFill>
        </p:spPr>
        <p:txBody>
          <a:bodyPr/>
          <a:lstStyle/>
          <a:p>
            <a:r>
              <a:rPr lang="en-US" b="1" dirty="0"/>
              <a:t>Double Check </a:t>
            </a:r>
            <a:r>
              <a:rPr lang="en-US" dirty="0"/>
              <a:t>that all information </a:t>
            </a:r>
            <a:r>
              <a:rPr lang="en-US" b="1" dirty="0"/>
              <a:t>matches</a:t>
            </a:r>
            <a:r>
              <a:rPr lang="en-US" dirty="0"/>
              <a:t> and is </a:t>
            </a:r>
            <a:r>
              <a:rPr lang="en-US" b="1" dirty="0"/>
              <a:t>accurate</a:t>
            </a:r>
            <a:r>
              <a:rPr lang="en-US" dirty="0"/>
              <a:t> </a:t>
            </a:r>
            <a:r>
              <a:rPr lang="en-US" b="1" u="sng" dirty="0"/>
              <a:t>BEFORE</a:t>
            </a:r>
            <a:r>
              <a:rPr lang="en-US" dirty="0"/>
              <a:t>  submitting your loan to the Agency for review.  </a:t>
            </a:r>
          </a:p>
          <a:p>
            <a:r>
              <a:rPr lang="en-US" dirty="0"/>
              <a:t>Make sure to include the </a:t>
            </a:r>
            <a:r>
              <a:rPr lang="en-US" b="1" dirty="0"/>
              <a:t>Business Use Worksheet </a:t>
            </a:r>
            <a:r>
              <a:rPr lang="en-US" dirty="0"/>
              <a:t>for a self-employed borrower and that the </a:t>
            </a:r>
            <a:r>
              <a:rPr lang="en-US" b="1" dirty="0"/>
              <a:t>YTD Profit and Loss Statement is </a:t>
            </a:r>
            <a:r>
              <a:rPr lang="en-US" b="1" u="sng" dirty="0"/>
              <a:t>signed</a:t>
            </a:r>
            <a:r>
              <a:rPr lang="en-US" b="1" dirty="0"/>
              <a:t> </a:t>
            </a:r>
            <a:r>
              <a:rPr lang="en-US" dirty="0"/>
              <a:t>by the borrower.</a:t>
            </a:r>
          </a:p>
          <a:p>
            <a:r>
              <a:rPr lang="en-US" dirty="0"/>
              <a:t>Follow the Submission Package Checklist (Page 2 of the Form 08) as a reminder of all required documentation and forms, as well as who is required to sign our forms.</a:t>
            </a:r>
          </a:p>
        </p:txBody>
      </p:sp>
    </p:spTree>
    <p:extLst>
      <p:ext uri="{BB962C8B-B14F-4D97-AF65-F5344CB8AC3E}">
        <p14:creationId xmlns:p14="http://schemas.microsoft.com/office/powerpoint/2010/main" val="2890639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a:xfrm>
            <a:off x="1358538" y="182880"/>
            <a:ext cx="14078496" cy="1110345"/>
          </a:xfrm>
        </p:spPr>
        <p:txBody>
          <a:bodyPr>
            <a:normAutofit/>
          </a:bodyPr>
          <a:lstStyle/>
          <a:p>
            <a:pPr algn="l"/>
            <a:r>
              <a:rPr lang="en-US" sz="4800" b="1" dirty="0">
                <a:latin typeface="Calibri" panose="020F0502020204030204" pitchFamily="34" charset="0"/>
                <a:cs typeface="Calibri" panose="020F0502020204030204" pitchFamily="34" charset="0"/>
              </a:rPr>
              <a:t>Thank You! We look forward to helping you!		</a:t>
            </a:r>
          </a:p>
        </p:txBody>
      </p:sp>
      <p:sp>
        <p:nvSpPr>
          <p:cNvPr id="54276" name="Rectangle 3"/>
          <p:cNvSpPr>
            <a:spLocks noGrp="1" noChangeArrowheads="1"/>
          </p:cNvSpPr>
          <p:nvPr>
            <p:ph type="body" sz="half" idx="1"/>
          </p:nvPr>
        </p:nvSpPr>
        <p:spPr>
          <a:xfrm>
            <a:off x="457200" y="1293227"/>
            <a:ext cx="15740745" cy="7511139"/>
          </a:xfrm>
        </p:spPr>
        <p:txBody>
          <a:bodyPr>
            <a:normAutofit fontScale="25000" lnSpcReduction="20000"/>
          </a:bodyPr>
          <a:lstStyle/>
          <a:p>
            <a:pPr indent="2382">
              <a:buNone/>
            </a:pPr>
            <a:r>
              <a:rPr lang="en-US" sz="16800" b="1" dirty="0">
                <a:solidFill>
                  <a:schemeClr val="accent2"/>
                </a:solidFill>
                <a:latin typeface="Calibri" pitchFamily="34" charset="0"/>
              </a:rPr>
              <a:t>     Contacts:</a:t>
            </a:r>
            <a:r>
              <a:rPr lang="en-US" sz="9000" b="1" dirty="0">
                <a:solidFill>
                  <a:schemeClr val="accent2"/>
                </a:solidFill>
                <a:latin typeface="Calibri" pitchFamily="34" charset="0"/>
              </a:rPr>
              <a:t>	</a:t>
            </a:r>
            <a:endParaRPr lang="en-US" sz="4650" b="1" dirty="0">
              <a:solidFill>
                <a:schemeClr val="accent2"/>
              </a:solidFill>
              <a:latin typeface="Calibri" pitchFamily="34" charset="0"/>
            </a:endParaRPr>
          </a:p>
          <a:p>
            <a:pPr algn="just">
              <a:buNone/>
            </a:pPr>
            <a:r>
              <a:rPr lang="en-US" sz="3300" dirty="0">
                <a:solidFill>
                  <a:schemeClr val="accent2"/>
                </a:solidFill>
                <a:latin typeface="Calibri" pitchFamily="34" charset="0"/>
              </a:rPr>
              <a:t> 		</a:t>
            </a:r>
            <a:r>
              <a:rPr lang="en-US" sz="14400" dirty="0">
                <a:solidFill>
                  <a:schemeClr val="accent1">
                    <a:lumMod val="50000"/>
                  </a:schemeClr>
                </a:solidFill>
                <a:latin typeface="Calibri" pitchFamily="34" charset="0"/>
              </a:rPr>
              <a:t>Margie Rivera, OLS/Lender Support: 			</a:t>
            </a:r>
            <a:r>
              <a:rPr lang="en-US" sz="14400" u="sng" dirty="0">
                <a:solidFill>
                  <a:srgbClr val="0070C0"/>
                </a:solidFill>
                <a:latin typeface="Calibri" pitchFamily="34" charset="0"/>
              </a:rPr>
              <a:t>mbrivera@nchfa.com</a:t>
            </a:r>
          </a:p>
          <a:p>
            <a:pPr algn="just">
              <a:buNone/>
            </a:pPr>
            <a:r>
              <a:rPr lang="en-US" sz="14400" dirty="0">
                <a:solidFill>
                  <a:schemeClr val="accent1">
                    <a:lumMod val="50000"/>
                  </a:schemeClr>
                </a:solidFill>
                <a:latin typeface="Calibri" pitchFamily="34" charset="0"/>
              </a:rPr>
              <a:t>		Kathy Rufiange, Training &amp; Outreach: 			</a:t>
            </a:r>
            <a:r>
              <a:rPr lang="en-US" sz="14400" u="sng" dirty="0">
                <a:solidFill>
                  <a:srgbClr val="0070C0"/>
                </a:solidFill>
                <a:latin typeface="Calibri" pitchFamily="34" charset="0"/>
              </a:rPr>
              <a:t>kprufiange@nchfa.com</a:t>
            </a:r>
          </a:p>
          <a:p>
            <a:pPr algn="just">
              <a:buNone/>
            </a:pPr>
            <a:r>
              <a:rPr lang="en-US" sz="14400" dirty="0">
                <a:solidFill>
                  <a:schemeClr val="accent1">
                    <a:lumMod val="50000"/>
                  </a:schemeClr>
                </a:solidFill>
                <a:latin typeface="Calibri" pitchFamily="34" charset="0"/>
              </a:rPr>
              <a:t>   		Bill Hobbs, Lender Liaison:  					</a:t>
            </a:r>
            <a:r>
              <a:rPr lang="en-US" sz="14400" u="sng" dirty="0">
                <a:solidFill>
                  <a:srgbClr val="0070C0"/>
                </a:solidFill>
                <a:latin typeface="Calibri" pitchFamily="34" charset="0"/>
              </a:rPr>
              <a:t>wahobbs@nchfa.com</a:t>
            </a:r>
          </a:p>
          <a:p>
            <a:pPr algn="just">
              <a:buNone/>
            </a:pPr>
            <a:r>
              <a:rPr lang="en-US" sz="14400" dirty="0">
                <a:solidFill>
                  <a:schemeClr val="accent1">
                    <a:lumMod val="50000"/>
                  </a:schemeClr>
                </a:solidFill>
                <a:latin typeface="Calibri" pitchFamily="34" charset="0"/>
              </a:rPr>
              <a:t>   		Donna Pruitt, Loan Production Coordinator: 		</a:t>
            </a:r>
            <a:r>
              <a:rPr lang="en-US" sz="14400" u="sng" dirty="0">
                <a:solidFill>
                  <a:srgbClr val="0070C0"/>
                </a:solidFill>
                <a:latin typeface="Calibri" pitchFamily="34" charset="0"/>
              </a:rPr>
              <a:t>dmpruitt@nchfa.com</a:t>
            </a:r>
          </a:p>
          <a:p>
            <a:pPr algn="just">
              <a:buNone/>
            </a:pPr>
            <a:r>
              <a:rPr lang="en-US" sz="14400" dirty="0">
                <a:solidFill>
                  <a:schemeClr val="accent1">
                    <a:lumMod val="50000"/>
                  </a:schemeClr>
                </a:solidFill>
                <a:latin typeface="Calibri" pitchFamily="34" charset="0"/>
              </a:rPr>
              <a:t>   		Janet Adams, Underwriter: 					</a:t>
            </a:r>
            <a:r>
              <a:rPr lang="en-US" sz="14400" u="sng" dirty="0">
                <a:solidFill>
                  <a:srgbClr val="0070C0"/>
                </a:solidFill>
                <a:latin typeface="Calibri" pitchFamily="34" charset="0"/>
              </a:rPr>
              <a:t>jdadams@nchfa.com</a:t>
            </a:r>
          </a:p>
          <a:p>
            <a:pPr algn="just">
              <a:buNone/>
            </a:pPr>
            <a:r>
              <a:rPr lang="en-US" sz="14400" dirty="0">
                <a:solidFill>
                  <a:schemeClr val="accent1">
                    <a:lumMod val="50000"/>
                  </a:schemeClr>
                </a:solidFill>
                <a:latin typeface="Calibri" pitchFamily="34" charset="0"/>
              </a:rPr>
              <a:t>   		Amanda Glasgow, Underwriter: 				</a:t>
            </a:r>
            <a:r>
              <a:rPr lang="en-US" sz="14400" u="sng" dirty="0">
                <a:solidFill>
                  <a:srgbClr val="0070C0"/>
                </a:solidFill>
                <a:latin typeface="Calibri" pitchFamily="34" charset="0"/>
              </a:rPr>
              <a:t>ahglasgow@nchfa.com</a:t>
            </a:r>
          </a:p>
          <a:p>
            <a:pPr algn="just">
              <a:buNone/>
            </a:pPr>
            <a:r>
              <a:rPr lang="en-US" sz="14400" dirty="0">
                <a:solidFill>
                  <a:schemeClr val="accent1">
                    <a:lumMod val="50000"/>
                  </a:schemeClr>
                </a:solidFill>
                <a:latin typeface="Calibri" pitchFamily="34" charset="0"/>
              </a:rPr>
              <a:t>		Tara Hillman, Underwriter: 					</a:t>
            </a:r>
            <a:r>
              <a:rPr lang="en-US" sz="14400" u="sng" dirty="0">
                <a:solidFill>
                  <a:srgbClr val="0070C0"/>
                </a:solidFill>
                <a:latin typeface="Calibri" pitchFamily="34" charset="0"/>
              </a:rPr>
              <a:t>tjhillmann@nchfa.com</a:t>
            </a:r>
          </a:p>
          <a:p>
            <a:pPr algn="just">
              <a:buNone/>
            </a:pPr>
            <a:r>
              <a:rPr lang="en-US" sz="14400" dirty="0">
                <a:solidFill>
                  <a:schemeClr val="accent1">
                    <a:lumMod val="50000"/>
                  </a:schemeClr>
                </a:solidFill>
                <a:latin typeface="Calibri" pitchFamily="34" charset="0"/>
              </a:rPr>
              <a:t>		Rajeshree Patel-Howard, Underwriter:  			</a:t>
            </a:r>
            <a:r>
              <a:rPr lang="en-US" sz="14400" u="sng" dirty="0">
                <a:solidFill>
                  <a:srgbClr val="0070C0"/>
                </a:solidFill>
                <a:latin typeface="Calibri" pitchFamily="34" charset="0"/>
              </a:rPr>
              <a:t>rphoward@nchfa.com</a:t>
            </a:r>
          </a:p>
          <a:p>
            <a:pPr algn="just">
              <a:buNone/>
            </a:pPr>
            <a:r>
              <a:rPr lang="en-US" sz="14400" dirty="0">
                <a:solidFill>
                  <a:schemeClr val="accent1">
                    <a:lumMod val="50000"/>
                  </a:schemeClr>
                </a:solidFill>
                <a:latin typeface="Calibri" pitchFamily="34" charset="0"/>
              </a:rPr>
              <a:t>		Amber Smith, Underwriter/Team Lead:			</a:t>
            </a:r>
            <a:r>
              <a:rPr lang="en-US" sz="14400" u="sng" dirty="0">
                <a:solidFill>
                  <a:srgbClr val="0070C0"/>
                </a:solidFill>
                <a:latin typeface="Calibri" pitchFamily="34" charset="0"/>
              </a:rPr>
              <a:t>ansmith@nchfa.com</a:t>
            </a:r>
          </a:p>
          <a:p>
            <a:pPr algn="just">
              <a:buNone/>
            </a:pPr>
            <a:r>
              <a:rPr lang="en-US" sz="14400" dirty="0">
                <a:solidFill>
                  <a:schemeClr val="accent1">
                    <a:lumMod val="50000"/>
                  </a:schemeClr>
                </a:solidFill>
                <a:latin typeface="Calibri" pitchFamily="34" charset="0"/>
              </a:rPr>
              <a:t>   		Nicole Wivell, Underwriter:  					</a:t>
            </a:r>
            <a:r>
              <a:rPr lang="en-US" sz="14400" u="sng" dirty="0">
                <a:solidFill>
                  <a:srgbClr val="0070C0"/>
                </a:solidFill>
                <a:latin typeface="Calibri" pitchFamily="34" charset="0"/>
              </a:rPr>
              <a:t>nmwivell@nchfa.com</a:t>
            </a:r>
          </a:p>
          <a:p>
            <a:pPr algn="just">
              <a:buNone/>
            </a:pPr>
            <a:r>
              <a:rPr lang="en-US" sz="14400" dirty="0">
                <a:solidFill>
                  <a:schemeClr val="accent1">
                    <a:lumMod val="50000"/>
                  </a:schemeClr>
                </a:solidFill>
                <a:latin typeface="Calibri" pitchFamily="34" charset="0"/>
              </a:rPr>
              <a:t>   		Jan Ott, MCC &amp; Bond Closing Specialist: 		</a:t>
            </a:r>
            <a:r>
              <a:rPr lang="en-US" sz="14400" u="sng" dirty="0">
                <a:solidFill>
                  <a:srgbClr val="0070C0"/>
                </a:solidFill>
                <a:latin typeface="Calibri" pitchFamily="34" charset="0"/>
              </a:rPr>
              <a:t>jlott@nchfa.com</a:t>
            </a:r>
          </a:p>
          <a:p>
            <a:pPr algn="just">
              <a:buNone/>
            </a:pPr>
            <a:r>
              <a:rPr lang="en-US" sz="14400" dirty="0">
                <a:solidFill>
                  <a:schemeClr val="accent1">
                    <a:lumMod val="50000"/>
                  </a:schemeClr>
                </a:solidFill>
                <a:latin typeface="Calibri" pitchFamily="34" charset="0"/>
              </a:rPr>
              <a:t>   		Rob Rusczak, Manager Home Ownership:  		</a:t>
            </a:r>
            <a:r>
              <a:rPr lang="en-US" sz="14400" u="sng" dirty="0">
                <a:solidFill>
                  <a:srgbClr val="0070C0"/>
                </a:solidFill>
                <a:latin typeface="Calibri" pitchFamily="34" charset="0"/>
              </a:rPr>
              <a:t>rob@nchfa.com</a:t>
            </a:r>
          </a:p>
          <a:p>
            <a:pPr algn="just">
              <a:buNone/>
            </a:pPr>
            <a:r>
              <a:rPr lang="en-US" sz="14400" dirty="0">
                <a:solidFill>
                  <a:schemeClr val="accent1">
                    <a:lumMod val="50000"/>
                  </a:schemeClr>
                </a:solidFill>
                <a:latin typeface="Calibri" pitchFamily="34" charset="0"/>
              </a:rPr>
              <a:t>	</a:t>
            </a:r>
          </a:p>
          <a:p>
            <a:pPr marL="547688" indent="-35720">
              <a:buNone/>
            </a:pPr>
            <a:endParaRPr lang="en-US" sz="4800" dirty="0">
              <a:latin typeface="Helvetica" pitchFamily="34" charset="0"/>
            </a:endParaRPr>
          </a:p>
        </p:txBody>
      </p:sp>
      <p:pic>
        <p:nvPicPr>
          <p:cNvPr id="4" name="Picture 3">
            <a:extLst>
              <a:ext uri="{FF2B5EF4-FFF2-40B4-BE49-F238E27FC236}">
                <a16:creationId xmlns:a16="http://schemas.microsoft.com/office/drawing/2014/main" id="{252E5373-2049-4423-986D-ADEA63DABFB5}"/>
              </a:ext>
            </a:extLst>
          </p:cNvPr>
          <p:cNvPicPr>
            <a:picLocks noChangeAspect="1"/>
          </p:cNvPicPr>
          <p:nvPr/>
        </p:nvPicPr>
        <p:blipFill>
          <a:blip r:embed="rId3"/>
          <a:stretch>
            <a:fillRect/>
          </a:stretch>
        </p:blipFill>
        <p:spPr>
          <a:xfrm>
            <a:off x="16535400" y="9105900"/>
            <a:ext cx="1200150" cy="685800"/>
          </a:xfrm>
          <a:prstGeom prst="rect">
            <a:avLst/>
          </a:prstGeom>
        </p:spPr>
      </p:pic>
    </p:spTree>
    <p:extLst>
      <p:ext uri="{BB962C8B-B14F-4D97-AF65-F5344CB8AC3E}">
        <p14:creationId xmlns:p14="http://schemas.microsoft.com/office/powerpoint/2010/main" val="331270551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F3A4-56B1-4A6F-ACDB-CE32F28C5DBA}"/>
              </a:ext>
            </a:extLst>
          </p:cNvPr>
          <p:cNvSpPr>
            <a:spLocks noGrp="1"/>
          </p:cNvSpPr>
          <p:nvPr>
            <p:ph type="ctrTitle"/>
          </p:nvPr>
        </p:nvSpPr>
        <p:spPr>
          <a:xfrm>
            <a:off x="1371600" y="800100"/>
            <a:ext cx="14935200" cy="2819399"/>
          </a:xfrm>
        </p:spPr>
        <p:txBody>
          <a:bodyPr>
            <a:normAutofit/>
          </a:bodyPr>
          <a:lstStyle/>
          <a:p>
            <a:r>
              <a:rPr lang="en-US" sz="8000" b="1" dirty="0">
                <a:solidFill>
                  <a:srgbClr val="0070C0"/>
                </a:solidFill>
                <a:latin typeface="Calibri" panose="020F0502020204030204" pitchFamily="34" charset="0"/>
                <a:cs typeface="Calibri" panose="020F0502020204030204" pitchFamily="34" charset="0"/>
              </a:rPr>
              <a:t>Family Income Limits Apply</a:t>
            </a:r>
            <a:r>
              <a:rPr lang="en-US" sz="8000" dirty="0">
                <a:solidFill>
                  <a:srgbClr val="0070C0"/>
                </a:solidFill>
                <a:latin typeface="Calibri" panose="020F0502020204030204" pitchFamily="34" charset="0"/>
                <a:cs typeface="Calibri" panose="020F0502020204030204" pitchFamily="34" charset="0"/>
              </a:rPr>
              <a:t>	</a:t>
            </a:r>
          </a:p>
        </p:txBody>
      </p:sp>
      <p:sp>
        <p:nvSpPr>
          <p:cNvPr id="3" name="Subtitle 2">
            <a:extLst>
              <a:ext uri="{FF2B5EF4-FFF2-40B4-BE49-F238E27FC236}">
                <a16:creationId xmlns:a16="http://schemas.microsoft.com/office/drawing/2014/main" id="{1A7EC00A-B198-4A73-9520-2CAADE6ECFB1}"/>
              </a:ext>
            </a:extLst>
          </p:cNvPr>
          <p:cNvSpPr>
            <a:spLocks noGrp="1"/>
          </p:cNvSpPr>
          <p:nvPr>
            <p:ph type="subTitle" idx="1"/>
          </p:nvPr>
        </p:nvSpPr>
        <p:spPr>
          <a:xfrm>
            <a:off x="1371600" y="3924300"/>
            <a:ext cx="14935200" cy="3657600"/>
          </a:xfrm>
          <a:ln w="76200"/>
        </p:spPr>
        <p:style>
          <a:lnRef idx="2">
            <a:schemeClr val="accent4"/>
          </a:lnRef>
          <a:fillRef idx="1">
            <a:schemeClr val="lt1"/>
          </a:fillRef>
          <a:effectRef idx="0">
            <a:schemeClr val="accent4"/>
          </a:effectRef>
          <a:fontRef idx="minor">
            <a:schemeClr val="dk1"/>
          </a:fontRef>
        </p:style>
        <p:txBody>
          <a:bodyPr/>
          <a:lstStyle/>
          <a:p>
            <a:r>
              <a:rPr lang="en-US" sz="6600" b="1" dirty="0">
                <a:solidFill>
                  <a:schemeClr val="tx1"/>
                </a:solidFill>
                <a:latin typeface="Calibri" panose="020F0502020204030204" pitchFamily="34" charset="0"/>
                <a:cs typeface="Calibri" panose="020F0502020204030204" pitchFamily="34" charset="0"/>
              </a:rPr>
              <a:t>For the current income limits go to:</a:t>
            </a:r>
          </a:p>
          <a:p>
            <a:endParaRPr lang="en-US" sz="3600" b="1" dirty="0">
              <a:solidFill>
                <a:schemeClr val="tx1"/>
              </a:solidFill>
              <a:latin typeface="Calibri" panose="020F0502020204030204" pitchFamily="34" charset="0"/>
              <a:cs typeface="Calibri" panose="020F0502020204030204" pitchFamily="34" charset="0"/>
            </a:endParaRPr>
          </a:p>
          <a:p>
            <a:r>
              <a:rPr lang="en-US" sz="4400" dirty="0">
                <a:latin typeface="Arial" panose="020B0604020202020204" pitchFamily="34" charset="0"/>
                <a:cs typeface="Arial" panose="020B0604020202020204" pitchFamily="34" charset="0"/>
                <a:hlinkClick r:id="rId2"/>
              </a:rPr>
              <a:t>https://www.nchfa.com/home-buyers/income-limits</a:t>
            </a:r>
            <a:endParaRPr lang="en-US" sz="4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0901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7F3A4-56B1-4A6F-ACDB-CE32F28C5DBA}"/>
              </a:ext>
            </a:extLst>
          </p:cNvPr>
          <p:cNvSpPr>
            <a:spLocks noGrp="1"/>
          </p:cNvSpPr>
          <p:nvPr>
            <p:ph type="ctrTitle"/>
          </p:nvPr>
        </p:nvSpPr>
        <p:spPr>
          <a:xfrm>
            <a:off x="1371600" y="266701"/>
            <a:ext cx="14478000" cy="1828799"/>
          </a:xfrm>
        </p:spPr>
        <p:txBody>
          <a:bodyPr>
            <a:normAutofit/>
          </a:bodyPr>
          <a:lstStyle/>
          <a:p>
            <a:r>
              <a:rPr lang="en-US" sz="8800" b="1" dirty="0">
                <a:latin typeface="Calibri" panose="020F0502020204030204" pitchFamily="34" charset="0"/>
                <a:cs typeface="Calibri" panose="020F0502020204030204" pitchFamily="34" charset="0"/>
              </a:rPr>
              <a:t>What is Family Income?</a:t>
            </a:r>
          </a:p>
        </p:txBody>
      </p:sp>
      <p:sp>
        <p:nvSpPr>
          <p:cNvPr id="3" name="Subtitle 2">
            <a:extLst>
              <a:ext uri="{FF2B5EF4-FFF2-40B4-BE49-F238E27FC236}">
                <a16:creationId xmlns:a16="http://schemas.microsoft.com/office/drawing/2014/main" id="{1A7EC00A-B198-4A73-9520-2CAADE6ECFB1}"/>
              </a:ext>
            </a:extLst>
          </p:cNvPr>
          <p:cNvSpPr>
            <a:spLocks noGrp="1"/>
          </p:cNvSpPr>
          <p:nvPr>
            <p:ph type="subTitle" idx="1"/>
          </p:nvPr>
        </p:nvSpPr>
        <p:spPr>
          <a:xfrm>
            <a:off x="152400" y="2095500"/>
            <a:ext cx="17526000" cy="6248400"/>
          </a:xfrm>
        </p:spPr>
        <p:txBody>
          <a:bodyPr>
            <a:normAutofit lnSpcReduction="10000"/>
          </a:bodyPr>
          <a:lstStyle/>
          <a:p>
            <a:r>
              <a:rPr lang="en-US" sz="4000" b="1" dirty="0">
                <a:solidFill>
                  <a:schemeClr val="tx1"/>
                </a:solidFill>
              </a:rPr>
              <a:t>All</a:t>
            </a:r>
            <a:r>
              <a:rPr lang="en-US" sz="4000" dirty="0">
                <a:solidFill>
                  <a:schemeClr val="tx1"/>
                </a:solidFill>
              </a:rPr>
              <a:t> of the income received by </a:t>
            </a:r>
            <a:r>
              <a:rPr lang="en-US" sz="4000" b="1" u="sng" dirty="0">
                <a:solidFill>
                  <a:schemeClr val="tx1"/>
                </a:solidFill>
              </a:rPr>
              <a:t>All</a:t>
            </a:r>
            <a:r>
              <a:rPr lang="en-US" sz="4000" dirty="0">
                <a:solidFill>
                  <a:schemeClr val="tx1"/>
                </a:solidFill>
              </a:rPr>
              <a:t> borrowers, spouses, </a:t>
            </a:r>
          </a:p>
          <a:p>
            <a:r>
              <a:rPr lang="en-US" sz="4000" dirty="0">
                <a:solidFill>
                  <a:schemeClr val="tx1"/>
                </a:solidFill>
              </a:rPr>
              <a:t>&amp; owner occupants must be considered.</a:t>
            </a:r>
            <a:endParaRPr lang="en-US" sz="2400" b="1" dirty="0">
              <a:solidFill>
                <a:schemeClr val="accent1">
                  <a:lumMod val="60000"/>
                  <a:lumOff val="40000"/>
                </a:schemeClr>
              </a:solidFill>
            </a:endParaRPr>
          </a:p>
          <a:p>
            <a:pPr marL="800100" lvl="1" indent="-342900" algn="l">
              <a:buFont typeface="Arial" panose="020B0604020202020204" pitchFamily="34" charset="0"/>
              <a:buChar char="•"/>
            </a:pPr>
            <a:r>
              <a:rPr lang="en-US" sz="2400" b="1" dirty="0">
                <a:solidFill>
                  <a:schemeClr val="accent1">
                    <a:lumMod val="60000"/>
                    <a:lumOff val="40000"/>
                  </a:schemeClr>
                </a:solidFill>
              </a:rPr>
              <a:t>Base Pay</a:t>
            </a:r>
          </a:p>
          <a:p>
            <a:pPr marL="800100" lvl="1" indent="-342900" algn="l">
              <a:buFont typeface="Arial" panose="020B0604020202020204" pitchFamily="34" charset="0"/>
              <a:buChar char="•"/>
            </a:pPr>
            <a:r>
              <a:rPr lang="en-US" sz="2400" b="1" dirty="0">
                <a:solidFill>
                  <a:schemeClr val="accent1">
                    <a:lumMod val="60000"/>
                    <a:lumOff val="40000"/>
                  </a:schemeClr>
                </a:solidFill>
              </a:rPr>
              <a:t>Commission</a:t>
            </a:r>
          </a:p>
          <a:p>
            <a:pPr marL="800100" lvl="1" indent="-342900" algn="l">
              <a:buFont typeface="Arial" panose="020B0604020202020204" pitchFamily="34" charset="0"/>
              <a:buChar char="•"/>
            </a:pPr>
            <a:r>
              <a:rPr lang="en-US" sz="2400" b="1" dirty="0">
                <a:solidFill>
                  <a:schemeClr val="accent1">
                    <a:lumMod val="60000"/>
                    <a:lumOff val="40000"/>
                  </a:schemeClr>
                </a:solidFill>
              </a:rPr>
              <a:t>Bonus, Overtime, Auto Allowance</a:t>
            </a:r>
          </a:p>
          <a:p>
            <a:pPr marL="800100" lvl="1" indent="-342900" algn="l">
              <a:buFont typeface="Arial" panose="020B0604020202020204" pitchFamily="34" charset="0"/>
              <a:buChar char="•"/>
            </a:pPr>
            <a:r>
              <a:rPr lang="en-US" sz="2400" b="1" dirty="0">
                <a:solidFill>
                  <a:schemeClr val="accent1">
                    <a:lumMod val="60000"/>
                    <a:lumOff val="40000"/>
                  </a:schemeClr>
                </a:solidFill>
              </a:rPr>
              <a:t>Self Employment Income</a:t>
            </a:r>
          </a:p>
          <a:p>
            <a:pPr marL="800100" lvl="1" indent="-342900" algn="l">
              <a:buFont typeface="Arial" panose="020B0604020202020204" pitchFamily="34" charset="0"/>
              <a:buChar char="•"/>
            </a:pPr>
            <a:r>
              <a:rPr lang="en-US" sz="2400" b="1" dirty="0">
                <a:solidFill>
                  <a:schemeClr val="accent1">
                    <a:lumMod val="60000"/>
                    <a:lumOff val="40000"/>
                  </a:schemeClr>
                </a:solidFill>
              </a:rPr>
              <a:t>Interest, Dividends, Annuities</a:t>
            </a:r>
          </a:p>
          <a:p>
            <a:pPr marL="800100" lvl="1" indent="-342900" algn="l">
              <a:buFont typeface="Arial" panose="020B0604020202020204" pitchFamily="34" charset="0"/>
              <a:buChar char="•"/>
            </a:pPr>
            <a:r>
              <a:rPr lang="en-US" sz="2400" b="1" dirty="0">
                <a:solidFill>
                  <a:schemeClr val="accent1">
                    <a:lumMod val="60000"/>
                    <a:lumOff val="40000"/>
                  </a:schemeClr>
                </a:solidFill>
              </a:rPr>
              <a:t>Pension, Social Security, Unemployment, Workers Comp, VA benefits</a:t>
            </a:r>
          </a:p>
          <a:p>
            <a:pPr marL="800100" lvl="1" indent="-342900" algn="l">
              <a:buFont typeface="Arial" panose="020B0604020202020204" pitchFamily="34" charset="0"/>
              <a:buChar char="•"/>
            </a:pPr>
            <a:r>
              <a:rPr lang="en-US" sz="2400" b="1" dirty="0">
                <a:solidFill>
                  <a:schemeClr val="accent1">
                    <a:lumMod val="60000"/>
                    <a:lumOff val="40000"/>
                  </a:schemeClr>
                </a:solidFill>
              </a:rPr>
              <a:t>Child &amp; Spousal Support</a:t>
            </a:r>
          </a:p>
          <a:p>
            <a:pPr marL="800100" lvl="1" indent="-342900" algn="l">
              <a:buFont typeface="Arial" panose="020B0604020202020204" pitchFamily="34" charset="0"/>
              <a:buChar char="•"/>
            </a:pPr>
            <a:r>
              <a:rPr lang="en-US" sz="2400" b="1" dirty="0">
                <a:solidFill>
                  <a:schemeClr val="accent1">
                    <a:lumMod val="60000"/>
                    <a:lumOff val="40000"/>
                  </a:schemeClr>
                </a:solidFill>
              </a:rPr>
              <a:t>Government Subsidies (Section 8, AFDC)</a:t>
            </a:r>
          </a:p>
          <a:p>
            <a:pPr marL="800100" lvl="1" indent="-342900" algn="l">
              <a:buFont typeface="Arial" panose="020B0604020202020204" pitchFamily="34" charset="0"/>
              <a:buChar char="•"/>
            </a:pPr>
            <a:r>
              <a:rPr lang="en-US" sz="2400" b="1" dirty="0">
                <a:solidFill>
                  <a:schemeClr val="accent1">
                    <a:lumMod val="60000"/>
                    <a:lumOff val="40000"/>
                  </a:schemeClr>
                </a:solidFill>
              </a:rPr>
              <a:t>Gross Rental Income</a:t>
            </a:r>
          </a:p>
          <a:p>
            <a:pPr marL="800100" lvl="1" indent="-342900" algn="l">
              <a:buFont typeface="Arial" panose="020B0604020202020204" pitchFamily="34" charset="0"/>
              <a:buChar char="•"/>
            </a:pPr>
            <a:r>
              <a:rPr lang="en-US" sz="2400" b="1" dirty="0">
                <a:solidFill>
                  <a:schemeClr val="accent1">
                    <a:lumMod val="60000"/>
                    <a:lumOff val="40000"/>
                  </a:schemeClr>
                </a:solidFill>
              </a:rPr>
              <a:t>Deferred Income</a:t>
            </a:r>
          </a:p>
          <a:p>
            <a:pPr marL="800100" lvl="1" indent="-342900" algn="l">
              <a:buFont typeface="Arial" panose="020B0604020202020204" pitchFamily="34" charset="0"/>
              <a:buChar char="•"/>
            </a:pPr>
            <a:r>
              <a:rPr lang="en-US" sz="2400" b="1" dirty="0">
                <a:solidFill>
                  <a:schemeClr val="accent1">
                    <a:lumMod val="60000"/>
                    <a:lumOff val="40000"/>
                  </a:schemeClr>
                </a:solidFill>
              </a:rPr>
              <a:t>All other regularly occurring additional income</a:t>
            </a:r>
          </a:p>
          <a:p>
            <a:pPr marL="800100" lvl="1" indent="-342900" algn="l">
              <a:buFont typeface="Arial" panose="020B0604020202020204" pitchFamily="34" charset="0"/>
              <a:buChar char="•"/>
            </a:pPr>
            <a:r>
              <a:rPr lang="en-US" sz="2400" b="1" dirty="0">
                <a:solidFill>
                  <a:schemeClr val="accent1">
                    <a:lumMod val="60000"/>
                    <a:lumOff val="40000"/>
                  </a:schemeClr>
                </a:solidFill>
              </a:rPr>
              <a:t>Other as applicable</a:t>
            </a:r>
          </a:p>
          <a:p>
            <a:endParaRPr lang="en-US" dirty="0">
              <a:latin typeface="Arial" panose="020B0604020202020204" pitchFamily="34" charset="0"/>
              <a:cs typeface="Arial" panose="020B0604020202020204" pitchFamily="34" charset="0"/>
            </a:endParaRPr>
          </a:p>
        </p:txBody>
      </p:sp>
      <p:sp>
        <p:nvSpPr>
          <p:cNvPr id="4" name="Oval 3">
            <a:extLst>
              <a:ext uri="{FF2B5EF4-FFF2-40B4-BE49-F238E27FC236}">
                <a16:creationId xmlns:a16="http://schemas.microsoft.com/office/drawing/2014/main" id="{549BC034-3CD6-4029-8897-71E947A6CA7E}"/>
              </a:ext>
            </a:extLst>
          </p:cNvPr>
          <p:cNvSpPr/>
          <p:nvPr/>
        </p:nvSpPr>
        <p:spPr>
          <a:xfrm>
            <a:off x="5715000" y="7962900"/>
            <a:ext cx="7848600" cy="16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Not all inclusive.  Check Program Guide for other types of Compliance Income.</a:t>
            </a:r>
          </a:p>
        </p:txBody>
      </p:sp>
    </p:spTree>
    <p:extLst>
      <p:ext uri="{BB962C8B-B14F-4D97-AF65-F5344CB8AC3E}">
        <p14:creationId xmlns:p14="http://schemas.microsoft.com/office/powerpoint/2010/main" val="2680614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DE086C8-44AA-4396-BFED-2BDB5DF388B1}"/>
              </a:ext>
            </a:extLst>
          </p:cNvPr>
          <p:cNvPicPr>
            <a:picLocks noChangeAspect="1"/>
          </p:cNvPicPr>
          <p:nvPr/>
        </p:nvPicPr>
        <p:blipFill>
          <a:blip r:embed="rId2"/>
          <a:stretch>
            <a:fillRect/>
          </a:stretch>
        </p:blipFill>
        <p:spPr>
          <a:xfrm>
            <a:off x="1295400" y="800100"/>
            <a:ext cx="12430125" cy="7696200"/>
          </a:xfrm>
          <a:prstGeom prst="rect">
            <a:avLst/>
          </a:prstGeom>
        </p:spPr>
      </p:pic>
      <p:sp>
        <p:nvSpPr>
          <p:cNvPr id="7" name="Oval 6">
            <a:extLst>
              <a:ext uri="{FF2B5EF4-FFF2-40B4-BE49-F238E27FC236}">
                <a16:creationId xmlns:a16="http://schemas.microsoft.com/office/drawing/2014/main" id="{16295ED5-7BE8-4D73-9157-B9475B361D74}"/>
              </a:ext>
            </a:extLst>
          </p:cNvPr>
          <p:cNvSpPr/>
          <p:nvPr/>
        </p:nvSpPr>
        <p:spPr>
          <a:xfrm>
            <a:off x="3810000" y="8496300"/>
            <a:ext cx="10210800" cy="152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Updated April 2025.  Subject to change.  Refer to Program Guidelines for detailed information</a:t>
            </a:r>
          </a:p>
        </p:txBody>
      </p:sp>
    </p:spTree>
    <p:extLst>
      <p:ext uri="{BB962C8B-B14F-4D97-AF65-F5344CB8AC3E}">
        <p14:creationId xmlns:p14="http://schemas.microsoft.com/office/powerpoint/2010/main" val="408092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DBA12-9A0A-4787-9A43-B38FEBE86684}"/>
              </a:ext>
            </a:extLst>
          </p:cNvPr>
          <p:cNvSpPr>
            <a:spLocks noGrp="1"/>
          </p:cNvSpPr>
          <p:nvPr>
            <p:ph type="title"/>
          </p:nvPr>
        </p:nvSpPr>
        <p:spPr>
          <a:xfrm>
            <a:off x="1143000" y="1181100"/>
            <a:ext cx="14097000" cy="1503605"/>
          </a:xfrm>
        </p:spPr>
        <p:txBody>
          <a:bodyPr>
            <a:noAutofit/>
          </a:bodyPr>
          <a:lstStyle/>
          <a:p>
            <a:r>
              <a:rPr lang="en-US" sz="8000" b="1" dirty="0">
                <a:latin typeface="Calibri" panose="020F0502020204030204" pitchFamily="34" charset="0"/>
                <a:cs typeface="Calibri" panose="020F0502020204030204" pitchFamily="34" charset="0"/>
              </a:rPr>
              <a:t>Disclosure of Income</a:t>
            </a:r>
          </a:p>
        </p:txBody>
      </p:sp>
      <p:sp>
        <p:nvSpPr>
          <p:cNvPr id="3" name="Content Placeholder 2">
            <a:extLst>
              <a:ext uri="{FF2B5EF4-FFF2-40B4-BE49-F238E27FC236}">
                <a16:creationId xmlns:a16="http://schemas.microsoft.com/office/drawing/2014/main" id="{544A721D-3D64-401D-B8A6-CE14DAEECBEC}"/>
              </a:ext>
            </a:extLst>
          </p:cNvPr>
          <p:cNvSpPr>
            <a:spLocks noGrp="1"/>
          </p:cNvSpPr>
          <p:nvPr>
            <p:ph idx="1"/>
          </p:nvPr>
        </p:nvSpPr>
        <p:spPr>
          <a:xfrm>
            <a:off x="685800" y="3238500"/>
            <a:ext cx="15506700" cy="5029200"/>
          </a:xfrm>
          <a:ln w="76200">
            <a:solidFill>
              <a:schemeClr val="accent1">
                <a:lumMod val="60000"/>
                <a:lumOff val="40000"/>
              </a:schemeClr>
            </a:solidFill>
          </a:ln>
        </p:spPr>
        <p:txBody>
          <a:bodyPr>
            <a:normAutofit/>
          </a:bodyPr>
          <a:lstStyle/>
          <a:p>
            <a:pPr>
              <a:buFont typeface="Wingdings" panose="05000000000000000000" pitchFamily="2" charset="2"/>
              <a:buChar char="§"/>
            </a:pPr>
            <a:r>
              <a:rPr lang="en-US" sz="3600" dirty="0"/>
              <a:t>Lenders should always ask the borrowers and/or titleholders to disclose their current base income (before any payroll deductions). Current base income includes income from </a:t>
            </a:r>
            <a:r>
              <a:rPr lang="en-US" sz="3600" b="1" dirty="0"/>
              <a:t>primary</a:t>
            </a:r>
            <a:r>
              <a:rPr lang="en-US" sz="3600" dirty="0"/>
              <a:t> and </a:t>
            </a:r>
            <a:r>
              <a:rPr lang="en-US" sz="3600" b="1" dirty="0"/>
              <a:t>part-time</a:t>
            </a:r>
            <a:r>
              <a:rPr lang="en-US" sz="3600" dirty="0"/>
              <a:t> jobs </a:t>
            </a:r>
            <a:r>
              <a:rPr lang="en-US" sz="3600" b="1" dirty="0"/>
              <a:t>and all other income that the borrowers receive at the time the lender submits loan documents for NCHFA approval.</a:t>
            </a:r>
            <a:r>
              <a:rPr lang="en-US" sz="3600" dirty="0"/>
              <a:t> This income is used for compliance underwriting purposes. </a:t>
            </a:r>
          </a:p>
          <a:p>
            <a:pPr>
              <a:buFont typeface="Wingdings" panose="05000000000000000000" pitchFamily="2" charset="2"/>
              <a:buChar char="§"/>
            </a:pPr>
            <a:r>
              <a:rPr lang="en-US" sz="3600" b="1" dirty="0"/>
              <a:t>All income is projected for 12 months to calculate compliance income; </a:t>
            </a:r>
            <a:r>
              <a:rPr lang="en-US" sz="3600" b="1" dirty="0">
                <a:solidFill>
                  <a:srgbClr val="FF0000"/>
                </a:solidFill>
              </a:rPr>
              <a:t>regardless of its likelihood to continue.</a:t>
            </a:r>
            <a:r>
              <a:rPr lang="en-US" sz="3600" b="1" dirty="0"/>
              <a:t> </a:t>
            </a:r>
            <a:endParaRPr lang="en-US" sz="3600" dirty="0"/>
          </a:p>
        </p:txBody>
      </p:sp>
    </p:spTree>
    <p:extLst>
      <p:ext uri="{BB962C8B-B14F-4D97-AF65-F5344CB8AC3E}">
        <p14:creationId xmlns:p14="http://schemas.microsoft.com/office/powerpoint/2010/main" val="679111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7AB0B-6125-4DB7-A636-9622644C3E7B}"/>
              </a:ext>
            </a:extLst>
          </p:cNvPr>
          <p:cNvSpPr>
            <a:spLocks noGrp="1"/>
          </p:cNvSpPr>
          <p:nvPr>
            <p:ph type="title"/>
          </p:nvPr>
        </p:nvSpPr>
        <p:spPr>
          <a:xfrm>
            <a:off x="304800" y="800099"/>
            <a:ext cx="15887700" cy="1066801"/>
          </a:xfrm>
        </p:spPr>
        <p:txBody>
          <a:bodyPr>
            <a:normAutofit/>
          </a:bodyPr>
          <a:lstStyle/>
          <a:p>
            <a:r>
              <a:rPr lang="en-US" sz="4800" b="1" dirty="0"/>
              <a:t>Documentation the Agency will Review</a:t>
            </a:r>
          </a:p>
        </p:txBody>
      </p:sp>
      <p:sp>
        <p:nvSpPr>
          <p:cNvPr id="3" name="Content Placeholder 2">
            <a:extLst>
              <a:ext uri="{FF2B5EF4-FFF2-40B4-BE49-F238E27FC236}">
                <a16:creationId xmlns:a16="http://schemas.microsoft.com/office/drawing/2014/main" id="{DC769C61-6788-4048-94CA-92158BAD0529}"/>
              </a:ext>
            </a:extLst>
          </p:cNvPr>
          <p:cNvSpPr>
            <a:spLocks noGrp="1"/>
          </p:cNvSpPr>
          <p:nvPr>
            <p:ph idx="1"/>
          </p:nvPr>
        </p:nvSpPr>
        <p:spPr>
          <a:xfrm>
            <a:off x="1143000" y="2247899"/>
            <a:ext cx="15621000" cy="5791201"/>
          </a:xfrm>
          <a:ln w="76200">
            <a:solidFill>
              <a:srgbClr val="00B0F0"/>
            </a:solidFill>
          </a:ln>
        </p:spPr>
        <p:txBody>
          <a:bodyPr>
            <a:normAutofit/>
          </a:bodyPr>
          <a:lstStyle/>
          <a:p>
            <a:r>
              <a:rPr lang="en-US" dirty="0"/>
              <a:t>Three years </a:t>
            </a:r>
            <a:r>
              <a:rPr lang="en-US" b="1" dirty="0">
                <a:solidFill>
                  <a:srgbClr val="FF0000"/>
                </a:solidFill>
              </a:rPr>
              <a:t>signed</a:t>
            </a:r>
            <a:r>
              <a:rPr lang="en-US" dirty="0"/>
              <a:t> </a:t>
            </a:r>
            <a:r>
              <a:rPr lang="en-US" b="1" dirty="0"/>
              <a:t>Federal Tax Returns </a:t>
            </a:r>
            <a:r>
              <a:rPr lang="en-US" b="1" dirty="0">
                <a:solidFill>
                  <a:srgbClr val="FF0000"/>
                </a:solidFill>
              </a:rPr>
              <a:t>or</a:t>
            </a:r>
            <a:r>
              <a:rPr lang="en-US" b="1" dirty="0"/>
              <a:t> Transcripts</a:t>
            </a:r>
          </a:p>
          <a:p>
            <a:r>
              <a:rPr lang="en-US" dirty="0"/>
              <a:t>Paystubs must be dated within </a:t>
            </a:r>
            <a:r>
              <a:rPr lang="en-US" b="1" dirty="0">
                <a:solidFill>
                  <a:srgbClr val="FF0000"/>
                </a:solidFill>
              </a:rPr>
              <a:t>45 days of submission to NCHFA (per payroll ending date) </a:t>
            </a:r>
            <a:r>
              <a:rPr lang="en-US" dirty="0"/>
              <a:t>clearly indicating base income as well as other sources of income such as bonus, over-time, commission, shift differential, etc.    </a:t>
            </a:r>
          </a:p>
          <a:p>
            <a:r>
              <a:rPr lang="en-US" dirty="0"/>
              <a:t>Verifications of Employment – Verbal or Written for </a:t>
            </a:r>
            <a:r>
              <a:rPr lang="en-US" b="1" u="sng" dirty="0"/>
              <a:t>all W2s from the previous year</a:t>
            </a:r>
          </a:p>
          <a:p>
            <a:r>
              <a:rPr lang="en-US" dirty="0"/>
              <a:t>The sum of all W2s </a:t>
            </a:r>
            <a:r>
              <a:rPr lang="en-US" b="1" u="sng" dirty="0"/>
              <a:t>must match the amount reported on the tax return</a:t>
            </a:r>
          </a:p>
          <a:p>
            <a:r>
              <a:rPr lang="en-US" dirty="0"/>
              <a:t>Copies of any additional income such as child support, alimony, pension, social security, VA compensation and/or pension, interest, etc.*</a:t>
            </a:r>
          </a:p>
          <a:p>
            <a:r>
              <a:rPr lang="en-US" dirty="0"/>
              <a:t>YTD Profit and Loss if Self-Employed – </a:t>
            </a:r>
            <a:r>
              <a:rPr lang="en-US" b="1" dirty="0"/>
              <a:t>must be signed by the borrower</a:t>
            </a:r>
          </a:p>
          <a:p>
            <a:r>
              <a:rPr lang="en-US" dirty="0"/>
              <a:t>Business Use Worksheet if Self-Employed – this form is found on our website </a:t>
            </a:r>
          </a:p>
        </p:txBody>
      </p:sp>
      <p:sp>
        <p:nvSpPr>
          <p:cNvPr id="5" name="Oval 4">
            <a:extLst>
              <a:ext uri="{FF2B5EF4-FFF2-40B4-BE49-F238E27FC236}">
                <a16:creationId xmlns:a16="http://schemas.microsoft.com/office/drawing/2014/main" id="{9DE519B6-5C36-4955-9871-CDA8B6F0476B}"/>
              </a:ext>
            </a:extLst>
          </p:cNvPr>
          <p:cNvSpPr/>
          <p:nvPr/>
        </p:nvSpPr>
        <p:spPr>
          <a:xfrm>
            <a:off x="3810000" y="8343900"/>
            <a:ext cx="11734800" cy="17526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dirty="0"/>
              <a:t>*Please note the sources of income listed above </a:t>
            </a:r>
          </a:p>
          <a:p>
            <a:r>
              <a:rPr lang="en-US" sz="2800" dirty="0"/>
              <a:t>are not all inclusive so always check the Individual Program Guide for a complete list.</a:t>
            </a:r>
          </a:p>
        </p:txBody>
      </p:sp>
    </p:spTree>
    <p:extLst>
      <p:ext uri="{BB962C8B-B14F-4D97-AF65-F5344CB8AC3E}">
        <p14:creationId xmlns:p14="http://schemas.microsoft.com/office/powerpoint/2010/main" val="295870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0CE56-649C-44F5-83F9-BD25D7FE43B7}"/>
              </a:ext>
            </a:extLst>
          </p:cNvPr>
          <p:cNvSpPr>
            <a:spLocks noGrp="1"/>
          </p:cNvSpPr>
          <p:nvPr>
            <p:ph type="title"/>
          </p:nvPr>
        </p:nvSpPr>
        <p:spPr>
          <a:xfrm>
            <a:off x="304800" y="419101"/>
            <a:ext cx="15316200" cy="1981200"/>
          </a:xfrm>
        </p:spPr>
        <p:txBody>
          <a:bodyPr>
            <a:noAutofit/>
          </a:bodyPr>
          <a:lstStyle/>
          <a:p>
            <a:r>
              <a:rPr lang="en-US" sz="6000" b="1" dirty="0"/>
              <a:t>Prior Employment or </a:t>
            </a:r>
            <a:br>
              <a:rPr lang="en-US" sz="6000" b="1" dirty="0"/>
            </a:br>
            <a:r>
              <a:rPr lang="en-US" sz="6000" b="1" dirty="0"/>
              <a:t>New Employment</a:t>
            </a:r>
          </a:p>
        </p:txBody>
      </p:sp>
      <p:sp>
        <p:nvSpPr>
          <p:cNvPr id="3" name="Content Placeholder 2">
            <a:extLst>
              <a:ext uri="{FF2B5EF4-FFF2-40B4-BE49-F238E27FC236}">
                <a16:creationId xmlns:a16="http://schemas.microsoft.com/office/drawing/2014/main" id="{69312657-E666-4253-9EDB-98049B434371}"/>
              </a:ext>
            </a:extLst>
          </p:cNvPr>
          <p:cNvSpPr>
            <a:spLocks noGrp="1"/>
          </p:cNvSpPr>
          <p:nvPr>
            <p:ph idx="1"/>
          </p:nvPr>
        </p:nvSpPr>
        <p:spPr>
          <a:xfrm>
            <a:off x="876300" y="2857500"/>
            <a:ext cx="15316200" cy="5316295"/>
          </a:xfrm>
          <a:ln w="57150">
            <a:solidFill>
              <a:srgbClr val="00B0F0"/>
            </a:solidFill>
          </a:ln>
        </p:spPr>
        <p:txBody>
          <a:bodyPr>
            <a:normAutofit lnSpcReduction="10000"/>
          </a:bodyPr>
          <a:lstStyle/>
          <a:p>
            <a:pPr>
              <a:buFont typeface="Wingdings" panose="05000000000000000000" pitchFamily="2" charset="2"/>
              <a:buChar char="§"/>
            </a:pPr>
            <a:r>
              <a:rPr lang="en-US" dirty="0"/>
              <a:t>For borrowers </a:t>
            </a:r>
            <a:r>
              <a:rPr lang="en-US" b="1" dirty="0"/>
              <a:t>quitting or resigning from a job</a:t>
            </a:r>
            <a:r>
              <a:rPr lang="en-US" dirty="0"/>
              <a:t>, a resignation letter and verification from prior employer must be dated, signed, and acknowledged by former employer prior to submission of underwriting file to NCHFA. If borrower is </a:t>
            </a:r>
            <a:r>
              <a:rPr lang="en-US" b="1" dirty="0"/>
              <a:t>starting a new job</a:t>
            </a:r>
            <a:r>
              <a:rPr lang="en-US" dirty="0"/>
              <a:t>, then we must have copy of resignation letter and proof of acceptance from prior employer, otherwise income from both jobs with be used in calculating gross, family income. </a:t>
            </a:r>
          </a:p>
          <a:p>
            <a:pPr>
              <a:buFont typeface="Wingdings" panose="05000000000000000000" pitchFamily="2" charset="2"/>
              <a:buChar char="§"/>
            </a:pPr>
            <a:r>
              <a:rPr lang="en-US" dirty="0"/>
              <a:t>For borrowers starting </a:t>
            </a:r>
            <a:r>
              <a:rPr lang="en-US" b="1" dirty="0"/>
              <a:t>a new job where a paycheck/paystub is not yet available</a:t>
            </a:r>
            <a:r>
              <a:rPr lang="en-US" dirty="0"/>
              <a:t>, the lender must obtain a written VOE from employer along with a signed, valid offer letter from new employer that shows salary and start date. The </a:t>
            </a:r>
            <a:r>
              <a:rPr lang="en-US" b="1" dirty="0"/>
              <a:t>Master Servicer, </a:t>
            </a:r>
            <a:r>
              <a:rPr lang="en-US" b="1" dirty="0" err="1"/>
              <a:t>ServiSolutions</a:t>
            </a:r>
            <a:r>
              <a:rPr lang="en-US" b="1" dirty="0"/>
              <a:t>, will require a paystub as part of the final closing package submitted after closing.</a:t>
            </a:r>
          </a:p>
        </p:txBody>
      </p:sp>
    </p:spTree>
    <p:extLst>
      <p:ext uri="{BB962C8B-B14F-4D97-AF65-F5344CB8AC3E}">
        <p14:creationId xmlns:p14="http://schemas.microsoft.com/office/powerpoint/2010/main" val="4213378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AED6-2BE1-4D02-891E-4F84B12E96E0}"/>
              </a:ext>
            </a:extLst>
          </p:cNvPr>
          <p:cNvSpPr>
            <a:spLocks noGrp="1"/>
          </p:cNvSpPr>
          <p:nvPr>
            <p:ph type="title"/>
          </p:nvPr>
        </p:nvSpPr>
        <p:spPr>
          <a:xfrm>
            <a:off x="2895658" y="800141"/>
            <a:ext cx="13296779" cy="1600185"/>
          </a:xfrm>
        </p:spPr>
        <p:txBody>
          <a:bodyPr>
            <a:normAutofit/>
          </a:bodyPr>
          <a:lstStyle/>
          <a:p>
            <a:r>
              <a:rPr lang="en-US" sz="6600" b="1" dirty="0">
                <a:solidFill>
                  <a:srgbClr val="0070C0"/>
                </a:solidFill>
              </a:rPr>
              <a:t> 2025 Payroll Calendar </a:t>
            </a:r>
          </a:p>
        </p:txBody>
      </p:sp>
      <p:pic>
        <p:nvPicPr>
          <p:cNvPr id="7" name="Content Placeholder 6">
            <a:extLst>
              <a:ext uri="{FF2B5EF4-FFF2-40B4-BE49-F238E27FC236}">
                <a16:creationId xmlns:a16="http://schemas.microsoft.com/office/drawing/2014/main" id="{E1F5E082-9437-459A-8986-D95B0C1C9F23}"/>
              </a:ext>
            </a:extLst>
          </p:cNvPr>
          <p:cNvPicPr>
            <a:picLocks noGrp="1" noChangeAspect="1"/>
          </p:cNvPicPr>
          <p:nvPr>
            <p:ph idx="1"/>
          </p:nvPr>
        </p:nvPicPr>
        <p:blipFill>
          <a:blip r:embed="rId3"/>
          <a:stretch>
            <a:fillRect/>
          </a:stretch>
        </p:blipFill>
        <p:spPr>
          <a:xfrm>
            <a:off x="3505252" y="2247927"/>
            <a:ext cx="12344287" cy="7010336"/>
          </a:xfrm>
          <a:ln w="76200">
            <a:solidFill>
              <a:schemeClr val="accent1">
                <a:lumMod val="60000"/>
                <a:lumOff val="40000"/>
              </a:schemeClr>
            </a:solidFill>
          </a:ln>
        </p:spPr>
      </p:pic>
    </p:spTree>
    <p:extLst>
      <p:ext uri="{BB962C8B-B14F-4D97-AF65-F5344CB8AC3E}">
        <p14:creationId xmlns:p14="http://schemas.microsoft.com/office/powerpoint/2010/main" val="1295312779"/>
      </p:ext>
    </p:extLst>
  </p:cSld>
  <p:clrMapOvr>
    <a:masterClrMapping/>
  </p:clrMapOvr>
</p:sld>
</file>

<file path=ppt/theme/theme1.xml><?xml version="1.0" encoding="utf-8"?>
<a:theme xmlns:a="http://schemas.openxmlformats.org/drawingml/2006/main" name="Office Theme">
  <a:themeElements>
    <a:clrScheme name="Agency Custom Color Template">
      <a:dk1>
        <a:srgbClr val="03101A"/>
      </a:dk1>
      <a:lt1>
        <a:sysClr val="window" lastClr="FFFFFF"/>
      </a:lt1>
      <a:dk2>
        <a:srgbClr val="174D7A"/>
      </a:dk2>
      <a:lt2>
        <a:srgbClr val="7F7F7F"/>
      </a:lt2>
      <a:accent1>
        <a:srgbClr val="174D7A"/>
      </a:accent1>
      <a:accent2>
        <a:srgbClr val="89023D"/>
      </a:accent2>
      <a:accent3>
        <a:srgbClr val="C25646"/>
      </a:accent3>
      <a:accent4>
        <a:srgbClr val="6BABD4"/>
      </a:accent4>
      <a:accent5>
        <a:srgbClr val="8BC68B"/>
      </a:accent5>
      <a:accent6>
        <a:srgbClr val="F1A94E"/>
      </a:accent6>
      <a:hlink>
        <a:srgbClr val="0563C1"/>
      </a:hlink>
      <a:folHlink>
        <a:srgbClr val="954F72"/>
      </a:folHlink>
    </a:clrScheme>
    <a:fontScheme name="Agency Font for P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1668</Words>
  <Application>Microsoft Office PowerPoint</Application>
  <PresentationFormat>Custom</PresentationFormat>
  <Paragraphs>163</Paragraphs>
  <Slides>22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Helvetica</vt:lpstr>
      <vt:lpstr>Calibri</vt:lpstr>
      <vt:lpstr>Wingdings</vt:lpstr>
      <vt:lpstr>Office Theme</vt:lpstr>
      <vt:lpstr>Calculating Compliance Income </vt:lpstr>
      <vt:lpstr>Special Rules for the NC 1st Home  Advantage Program</vt:lpstr>
      <vt:lpstr>Family Income Limits Apply </vt:lpstr>
      <vt:lpstr>What is Family Income?</vt:lpstr>
      <vt:lpstr>PowerPoint Presentation</vt:lpstr>
      <vt:lpstr>Disclosure of Income</vt:lpstr>
      <vt:lpstr>Documentation the Agency will Review</vt:lpstr>
      <vt:lpstr>Prior Employment or  New Employment</vt:lpstr>
      <vt:lpstr> 2025 Payroll Calendar </vt:lpstr>
      <vt:lpstr>Calculating Base Pay for  Wage Earners</vt:lpstr>
      <vt:lpstr>Calculating Base Pay for  Wage Earners</vt:lpstr>
      <vt:lpstr>Calculating Base Pay for Wage Earners</vt:lpstr>
      <vt:lpstr>Calculating Overtime, Bonus, etc.  for Wage Earners</vt:lpstr>
      <vt:lpstr>Calculating Compliance Income  for Wage Earners</vt:lpstr>
      <vt:lpstr>Calculating Income for Self-Employed Borrowers</vt:lpstr>
      <vt:lpstr>Calculating Self-Employed Income</vt:lpstr>
      <vt:lpstr>Totaling Family Compliance Income</vt:lpstr>
      <vt:lpstr>Example Income Calculation</vt:lpstr>
      <vt:lpstr>PowerPoint Presentation</vt:lpstr>
      <vt:lpstr>PowerPoint Presentation</vt:lpstr>
      <vt:lpstr>Best Practice Reminders</vt:lpstr>
      <vt:lpstr>Thank You! We look forward to helping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2025-04-28T23:28:50Z</dcterms:created>
  <dcterms:modified xsi:type="dcterms:W3CDTF">2025-04-28T23:29:18Z</dcterms:modified>
  <dc:identifier/>
</cp:coreProperties>
</file>